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4"/>
  </p:sldMasterIdLst>
  <p:notesMasterIdLst>
    <p:notesMasterId r:id="rId17"/>
  </p:notesMasterIdLst>
  <p:sldIdLst>
    <p:sldId id="359" r:id="rId5"/>
    <p:sldId id="257" r:id="rId6"/>
    <p:sldId id="259" r:id="rId7"/>
    <p:sldId id="369" r:id="rId8"/>
    <p:sldId id="374" r:id="rId9"/>
    <p:sldId id="377" r:id="rId10"/>
    <p:sldId id="261" r:id="rId11"/>
    <p:sldId id="375" r:id="rId12"/>
    <p:sldId id="376" r:id="rId13"/>
    <p:sldId id="370" r:id="rId14"/>
    <p:sldId id="578" r:id="rId15"/>
    <p:sldId id="372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7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0" y="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EF9F11-C722-4682-A140-F538A79A9377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712553-1CED-4A64-9CD2-ADCB4D39B3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07429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55F96D25-669B-4D0C-B38E-DD907A627F9D}" type="datetimeFigureOut">
              <a:rPr lang="en-GB" smtClean="0"/>
              <a:pPr/>
              <a:t>10/09/2026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A21FCECF-E23F-446B-80CB-0B033A98455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4593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96D25-669B-4D0C-B38E-DD907A627F9D}" type="datetimeFigureOut">
              <a:rPr lang="en-GB" smtClean="0"/>
              <a:pPr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FCECF-E23F-446B-80CB-0B033A98455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8687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96D25-669B-4D0C-B38E-DD907A627F9D}" type="datetimeFigureOut">
              <a:rPr lang="en-GB" smtClean="0"/>
              <a:pPr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FCECF-E23F-446B-80CB-0B033A98455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0726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96D25-669B-4D0C-B38E-DD907A627F9D}" type="datetimeFigureOut">
              <a:rPr lang="en-GB" smtClean="0"/>
              <a:pPr/>
              <a:t>10/09/2026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FCECF-E23F-446B-80CB-0B033A98455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056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96D25-669B-4D0C-B38E-DD907A627F9D}" type="datetimeFigureOut">
              <a:rPr lang="en-GB" smtClean="0"/>
              <a:pPr/>
              <a:t>10/09/2026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FCECF-E23F-446B-80CB-0B033A98455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221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96D25-669B-4D0C-B38E-DD907A627F9D}" type="datetimeFigureOut">
              <a:rPr lang="en-GB" smtClean="0"/>
              <a:pPr/>
              <a:t>10/09/2026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FCECF-E23F-446B-80CB-0B033A98455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95149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96D25-669B-4D0C-B38E-DD907A627F9D}" type="datetimeFigureOut">
              <a:rPr lang="en-GB" smtClean="0"/>
              <a:pPr/>
              <a:t>10/09/2026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FCECF-E23F-446B-80CB-0B033A98455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66490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96D25-669B-4D0C-B38E-DD907A627F9D}" type="datetimeFigureOut">
              <a:rPr lang="en-GB" smtClean="0"/>
              <a:pPr/>
              <a:t>10/09/2026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A21FCECF-E23F-446B-80CB-0B033A98455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98867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40000"/>
              <a:lumOff val="6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55F96D25-669B-4D0C-B38E-DD907A627F9D}" type="datetimeFigureOut">
              <a:rPr lang="en-GB" smtClean="0"/>
              <a:pPr/>
              <a:t>10/09/2026</a:t>
            </a:fld>
            <a:endParaRPr lang="en-GB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A21FCECF-E23F-446B-80CB-0B033A98455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004143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96D25-669B-4D0C-B38E-DD907A627F9D}" type="datetimeFigureOut">
              <a:rPr lang="en-GB" smtClean="0"/>
              <a:pPr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FCECF-E23F-446B-80CB-0B033A98455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74988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96D25-669B-4D0C-B38E-DD907A627F9D}" type="datetimeFigureOut">
              <a:rPr lang="en-GB" smtClean="0"/>
              <a:pPr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FCECF-E23F-446B-80CB-0B033A98455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73322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>
            <a:alpha val="4549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55F96D25-669B-4D0C-B38E-DD907A627F9D}" type="datetimeFigureOut">
              <a:rPr lang="en-GB" smtClean="0"/>
              <a:pPr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A21FCECF-E23F-446B-80CB-0B033A98455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91133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hvoices.live/should-students-wear-uniforms/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9C2A75-0D8E-412A-832A-A5BB528792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7034" y="342314"/>
            <a:ext cx="8766621" cy="1322887"/>
          </a:xfrm>
        </p:spPr>
        <p:txBody>
          <a:bodyPr>
            <a:normAutofit/>
          </a:bodyPr>
          <a:lstStyle/>
          <a:p>
            <a:r>
              <a:rPr lang="en-US" dirty="0">
                <a:latin typeface="Letter-join Plus 40" panose="02000505000000020003" pitchFamily="50" charset="0"/>
              </a:rPr>
              <a:t>A little about me</a:t>
            </a:r>
            <a:endParaRPr lang="en-GB" dirty="0">
              <a:latin typeface="Letter-join Plus 40" panose="02000505000000020003" pitchFamily="50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E17E99-4C80-442F-A863-DEA93577A8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7034" y="2194102"/>
            <a:ext cx="6573951" cy="3908585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dirty="0">
                <a:latin typeface="Letter-join Plus 40" panose="02000505000000020003" pitchFamily="50" charset="0"/>
              </a:rPr>
              <a:t>This is my 6</a:t>
            </a:r>
            <a:r>
              <a:rPr lang="en-GB" baseline="30000" dirty="0">
                <a:latin typeface="Letter-join Plus 40" panose="02000505000000020003" pitchFamily="50" charset="0"/>
              </a:rPr>
              <a:t>th</a:t>
            </a:r>
            <a:r>
              <a:rPr lang="en-GB" dirty="0">
                <a:latin typeface="Letter-join Plus 40" panose="02000505000000020003" pitchFamily="50" charset="0"/>
              </a:rPr>
              <a:t> year teaching</a:t>
            </a:r>
          </a:p>
          <a:p>
            <a:pPr marL="0" indent="0">
              <a:buNone/>
            </a:pPr>
            <a:r>
              <a:rPr lang="en-GB" dirty="0">
                <a:latin typeface="Letter-join Plus 40" panose="02000505000000020003" pitchFamily="50" charset="0"/>
              </a:rPr>
              <a:t>Taught in inner city Nottingham previously</a:t>
            </a:r>
          </a:p>
          <a:p>
            <a:pPr marL="0" indent="0">
              <a:buNone/>
            </a:pPr>
            <a:r>
              <a:rPr lang="en-GB" dirty="0">
                <a:latin typeface="Letter-join Plus 40" panose="02000505000000020003" pitchFamily="50" charset="0"/>
              </a:rPr>
              <a:t>3rd year teaching Y4 at Bilsthorpe</a:t>
            </a:r>
          </a:p>
          <a:p>
            <a:pPr marL="0" indent="0">
              <a:buNone/>
            </a:pPr>
            <a:endParaRPr lang="en-GB" dirty="0">
              <a:latin typeface="Letter-join Plus 40" panose="02000505000000020003" pitchFamily="50" charset="0"/>
            </a:endParaRPr>
          </a:p>
          <a:p>
            <a:pPr marL="0" indent="0">
              <a:buNone/>
            </a:pPr>
            <a:r>
              <a:rPr lang="en-GB" dirty="0">
                <a:latin typeface="Letter-join Plus 40" panose="02000505000000020003" pitchFamily="50" charset="0"/>
              </a:rPr>
              <a:t>Previous jobs: </a:t>
            </a:r>
          </a:p>
          <a:p>
            <a:pPr marL="0" indent="0">
              <a:buNone/>
            </a:pPr>
            <a:r>
              <a:rPr lang="en-GB" dirty="0">
                <a:latin typeface="Letter-join Plus 40" panose="02000505000000020003" pitchFamily="50" charset="0"/>
              </a:rPr>
              <a:t>Games tester</a:t>
            </a:r>
          </a:p>
          <a:p>
            <a:pPr marL="0" indent="0">
              <a:buNone/>
            </a:pPr>
            <a:r>
              <a:rPr lang="en-GB" dirty="0">
                <a:latin typeface="Letter-join Plus 40" panose="02000505000000020003" pitchFamily="50" charset="0"/>
              </a:rPr>
              <a:t>Economic development – Mansfield District council and Broxtowe borough Council</a:t>
            </a:r>
          </a:p>
          <a:p>
            <a:pPr marL="0" indent="0">
              <a:buNone/>
            </a:pPr>
            <a:r>
              <a:rPr lang="en-GB" dirty="0">
                <a:latin typeface="Letter-join Plus 40" panose="02000505000000020003" pitchFamily="50" charset="0"/>
              </a:rPr>
              <a:t>Will talk about my cat and my hobbies with class</a:t>
            </a:r>
          </a:p>
          <a:p>
            <a:pPr marL="0" indent="0">
              <a:buNone/>
            </a:pPr>
            <a:endParaRPr lang="en-GB" dirty="0">
              <a:latin typeface="Letter-join Plus 40" panose="02000505000000020003" pitchFamily="50" charset="0"/>
            </a:endParaRPr>
          </a:p>
          <a:p>
            <a:r>
              <a:rPr lang="en-GB" dirty="0">
                <a:latin typeface="Letter-join Plus 40" panose="02000505000000020003" pitchFamily="50" charset="0"/>
              </a:rPr>
              <a:t> </a:t>
            </a:r>
          </a:p>
          <a:p>
            <a:endParaRPr lang="en-GB" sz="2000" dirty="0">
              <a:latin typeface="Letter-join Plus 40" panose="02000505000000020003" pitchFamily="50" charset="0"/>
            </a:endParaRPr>
          </a:p>
        </p:txBody>
      </p:sp>
      <p:pic>
        <p:nvPicPr>
          <p:cNvPr id="4" name="Picture 3" descr="Logo&#10;&#10;Description automatically generated">
            <a:extLst>
              <a:ext uri="{FF2B5EF4-FFF2-40B4-BE49-F238E27FC236}">
                <a16:creationId xmlns:a16="http://schemas.microsoft.com/office/drawing/2014/main" id="{2573193D-7173-4054-869A-2BEF8E8132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5981" y="1990229"/>
            <a:ext cx="2906973" cy="2906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18642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3A3DB7-B795-576F-4231-A44B6C78A9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Letter-join Plus 40" panose="02000505000000020003" pitchFamily="50" charset="0"/>
              </a:rPr>
              <a:t>Who’s who</a:t>
            </a:r>
            <a:endParaRPr lang="en-GB" dirty="0">
              <a:latin typeface="Letter-join Plus 40" panose="02000505000000020003" pitchFamily="50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AF7CAB-568D-E3C0-5B34-B2F0194644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>
                <a:latin typeface="Letter-join Plus 40" panose="02000505000000020003" pitchFamily="50" charset="0"/>
              </a:rPr>
              <a:t>Mr</a:t>
            </a:r>
            <a:r>
              <a:rPr lang="en-US" dirty="0">
                <a:latin typeface="Letter-join Plus 40" panose="02000505000000020003" pitchFamily="50" charset="0"/>
              </a:rPr>
              <a:t> Topliss – all week</a:t>
            </a:r>
          </a:p>
          <a:p>
            <a:r>
              <a:rPr lang="en-US" dirty="0">
                <a:latin typeface="Letter-join Plus 40" panose="02000505000000020003" pitchFamily="50" charset="0"/>
              </a:rPr>
              <a:t>Miss Tuck – TA </a:t>
            </a:r>
          </a:p>
          <a:p>
            <a:endParaRPr lang="en-US" dirty="0">
              <a:latin typeface="Letter-join Plus 40" panose="02000505000000020003" pitchFamily="50" charset="0"/>
            </a:endParaRPr>
          </a:p>
          <a:p>
            <a:r>
              <a:rPr lang="en-US" dirty="0">
                <a:latin typeface="Letter-join Plus 40" panose="02000505000000020003" pitchFamily="50" charset="0"/>
              </a:rPr>
              <a:t>Miss </a:t>
            </a:r>
            <a:r>
              <a:rPr lang="en-US" dirty="0" err="1">
                <a:latin typeface="Letter-join Plus 40" panose="02000505000000020003" pitchFamily="50" charset="0"/>
              </a:rPr>
              <a:t>Pogmor</a:t>
            </a:r>
            <a:r>
              <a:rPr lang="en-US" dirty="0">
                <a:latin typeface="Letter-join Plus 40" panose="02000505000000020003" pitchFamily="50" charset="0"/>
              </a:rPr>
              <a:t> –Friday PM</a:t>
            </a:r>
          </a:p>
        </p:txBody>
      </p:sp>
    </p:spTree>
    <p:extLst>
      <p:ext uri="{BB962C8B-B14F-4D97-AF65-F5344CB8AC3E}">
        <p14:creationId xmlns:p14="http://schemas.microsoft.com/office/powerpoint/2010/main" val="42140039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D19C05-489B-689E-0011-4AB6460978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Letter-join Plus 40" panose="02000505000000020003" pitchFamily="50" charset="0"/>
              </a:rPr>
              <a:t>Uniform</a:t>
            </a:r>
            <a:endParaRPr lang="en-GB" dirty="0">
              <a:latin typeface="Letter-join Plus 40" panose="02000505000000020003" pitchFamily="50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CC07D3-45CC-7415-DC8C-80371418AC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endParaRPr lang="en-US" dirty="0">
              <a:latin typeface="Letter-join Plus 40" panose="02000505000000020003" pitchFamily="50" charset="0"/>
            </a:endParaRPr>
          </a:p>
          <a:p>
            <a:r>
              <a:rPr lang="en-US" dirty="0">
                <a:latin typeface="Letter-join Plus 40" panose="02000505000000020003" pitchFamily="50" charset="0"/>
              </a:rPr>
              <a:t>Black or grey skirt or trousers</a:t>
            </a:r>
          </a:p>
          <a:p>
            <a:r>
              <a:rPr lang="en-US" dirty="0">
                <a:latin typeface="Letter-join Plus 40" panose="02000505000000020003" pitchFamily="50" charset="0"/>
              </a:rPr>
              <a:t>Blue school jumper</a:t>
            </a:r>
          </a:p>
          <a:p>
            <a:r>
              <a:rPr lang="en-US" dirty="0">
                <a:latin typeface="Letter-join Plus 40" panose="02000505000000020003" pitchFamily="50" charset="0"/>
              </a:rPr>
              <a:t>Black shoes</a:t>
            </a:r>
          </a:p>
          <a:p>
            <a:endParaRPr lang="en-US" dirty="0">
              <a:latin typeface="Letter-join Plus 40" panose="02000505000000020003" pitchFamily="50" charset="0"/>
            </a:endParaRPr>
          </a:p>
          <a:p>
            <a:r>
              <a:rPr lang="en-US" dirty="0">
                <a:latin typeface="Letter-join Plus 40" panose="02000505000000020003" pitchFamily="50" charset="0"/>
              </a:rPr>
              <a:t>PE kit – </a:t>
            </a:r>
          </a:p>
          <a:p>
            <a:r>
              <a:rPr lang="en-US" dirty="0">
                <a:latin typeface="Letter-join Plus 40" panose="02000505000000020003" pitchFamily="50" charset="0"/>
              </a:rPr>
              <a:t>Shorts/joggers</a:t>
            </a:r>
          </a:p>
          <a:p>
            <a:r>
              <a:rPr lang="en-US" dirty="0">
                <a:latin typeface="Letter-join Plus 40" panose="02000505000000020003" pitchFamily="50" charset="0"/>
              </a:rPr>
              <a:t>Plain white T-shirt</a:t>
            </a:r>
          </a:p>
          <a:p>
            <a:r>
              <a:rPr lang="en-US" dirty="0">
                <a:latin typeface="Letter-join Plus 40" panose="02000505000000020003" pitchFamily="50" charset="0"/>
              </a:rPr>
              <a:t>Plain jumper/ school jumper when colder</a:t>
            </a:r>
          </a:p>
          <a:p>
            <a:r>
              <a:rPr lang="en-US" dirty="0" err="1">
                <a:latin typeface="Letter-join Plus 40" panose="02000505000000020003" pitchFamily="50" charset="0"/>
              </a:rPr>
              <a:t>Plimsols</a:t>
            </a:r>
            <a:r>
              <a:rPr lang="en-US" dirty="0">
                <a:latin typeface="Letter-join Plus 40" panose="02000505000000020003" pitchFamily="50" charset="0"/>
              </a:rPr>
              <a:t> or trainers </a:t>
            </a:r>
            <a:endParaRPr lang="en-GB" dirty="0">
              <a:latin typeface="Letter-join Plus 40" panose="02000505000000020003" pitchFamily="50" charset="0"/>
            </a:endParaRPr>
          </a:p>
        </p:txBody>
      </p:sp>
      <p:pic>
        <p:nvPicPr>
          <p:cNvPr id="5" name="Picture 4" descr="A group of kids in uniform&#10;&#10;Description automatically generated">
            <a:extLst>
              <a:ext uri="{FF2B5EF4-FFF2-40B4-BE49-F238E27FC236}">
                <a16:creationId xmlns:a16="http://schemas.microsoft.com/office/drawing/2014/main" id="{74778680-ACB4-C9D4-55B5-4312C6DD80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437362" y="1029698"/>
            <a:ext cx="5565368" cy="3577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80374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9C2A75-0D8E-412A-832A-A5BB528792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7034" y="342314"/>
            <a:ext cx="8766621" cy="1322887"/>
          </a:xfrm>
        </p:spPr>
        <p:txBody>
          <a:bodyPr>
            <a:normAutofit fontScale="90000"/>
          </a:bodyPr>
          <a:lstStyle/>
          <a:p>
            <a:r>
              <a:rPr lang="en-US" dirty="0">
                <a:latin typeface="Letter-join Plus 40" panose="02000505000000020003" pitchFamily="50" charset="0"/>
              </a:rPr>
              <a:t>What my expectations of the class are:</a:t>
            </a:r>
            <a:endParaRPr lang="en-GB" dirty="0">
              <a:latin typeface="Letter-join Plus 40" panose="02000505000000020003" pitchFamily="50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E17E99-4C80-442F-A863-DEA93577A8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7034" y="2194102"/>
            <a:ext cx="6573951" cy="3908585"/>
          </a:xfrm>
        </p:spPr>
        <p:txBody>
          <a:bodyPr>
            <a:normAutofit fontScale="62500" lnSpcReduction="20000"/>
          </a:bodyPr>
          <a:lstStyle/>
          <a:p>
            <a:r>
              <a:rPr lang="en-GB" dirty="0">
                <a:latin typeface="Letter-join Plus 40" panose="02000505000000020003" pitchFamily="50" charset="0"/>
              </a:rPr>
              <a:t>Fun</a:t>
            </a:r>
          </a:p>
          <a:p>
            <a:r>
              <a:rPr lang="en-GB" dirty="0">
                <a:latin typeface="Letter-join Plus 40" panose="02000505000000020003" pitchFamily="50" charset="0"/>
              </a:rPr>
              <a:t>Jokes</a:t>
            </a:r>
          </a:p>
          <a:p>
            <a:r>
              <a:rPr lang="en-GB" dirty="0">
                <a:latin typeface="Letter-join Plus 40" panose="02000505000000020003" pitchFamily="50" charset="0"/>
              </a:rPr>
              <a:t>Be genuine selves</a:t>
            </a:r>
          </a:p>
          <a:p>
            <a:r>
              <a:rPr lang="en-GB" dirty="0">
                <a:latin typeface="Letter-join Plus 40" panose="02000505000000020003" pitchFamily="50" charset="0"/>
              </a:rPr>
              <a:t>Learning together</a:t>
            </a:r>
          </a:p>
          <a:p>
            <a:r>
              <a:rPr lang="en-GB" dirty="0">
                <a:latin typeface="Letter-join Plus 40" panose="02000505000000020003" pitchFamily="50" charset="0"/>
              </a:rPr>
              <a:t>Respectful of everyone</a:t>
            </a:r>
          </a:p>
          <a:p>
            <a:r>
              <a:rPr lang="en-GB" dirty="0">
                <a:latin typeface="Letter-join Plus 40" panose="02000505000000020003" pitchFamily="50" charset="0"/>
              </a:rPr>
              <a:t>Try their best</a:t>
            </a:r>
          </a:p>
          <a:p>
            <a:r>
              <a:rPr lang="en-GB" dirty="0">
                <a:latin typeface="Letter-join Plus 40" panose="02000505000000020003" pitchFamily="50" charset="0"/>
              </a:rPr>
              <a:t>Make mistakes</a:t>
            </a:r>
          </a:p>
          <a:p>
            <a:r>
              <a:rPr lang="en-GB" dirty="0">
                <a:latin typeface="Letter-join Plus 40" panose="02000505000000020003" pitchFamily="50" charset="0"/>
              </a:rPr>
              <a:t>Learn from these mistakes</a:t>
            </a:r>
          </a:p>
          <a:p>
            <a:r>
              <a:rPr lang="en-GB" dirty="0">
                <a:latin typeface="Letter-join Plus 40" panose="02000505000000020003" pitchFamily="50" charset="0"/>
              </a:rPr>
              <a:t>Listen</a:t>
            </a:r>
          </a:p>
          <a:p>
            <a:r>
              <a:rPr lang="en-GB" dirty="0">
                <a:latin typeface="Letter-join Plus 40" panose="02000505000000020003" pitchFamily="50" charset="0"/>
              </a:rPr>
              <a:t>Presentation of work</a:t>
            </a:r>
          </a:p>
          <a:p>
            <a:endParaRPr lang="en-GB" dirty="0">
              <a:latin typeface="Letter-join Plus 40" panose="02000505000000020003" pitchFamily="50" charset="0"/>
            </a:endParaRPr>
          </a:p>
          <a:p>
            <a:r>
              <a:rPr lang="en-GB" dirty="0">
                <a:latin typeface="Letter-join Plus 40" panose="02000505000000020003" pitchFamily="50" charset="0"/>
              </a:rPr>
              <a:t> </a:t>
            </a:r>
          </a:p>
          <a:p>
            <a:endParaRPr lang="en-GB" sz="2000" dirty="0">
              <a:latin typeface="Letter-join Plus 40" panose="02000505000000020003" pitchFamily="50" charset="0"/>
            </a:endParaRPr>
          </a:p>
        </p:txBody>
      </p:sp>
      <p:pic>
        <p:nvPicPr>
          <p:cNvPr id="4" name="Picture 3" descr="Logo&#10;&#10;Description automatically generated">
            <a:extLst>
              <a:ext uri="{FF2B5EF4-FFF2-40B4-BE49-F238E27FC236}">
                <a16:creationId xmlns:a16="http://schemas.microsoft.com/office/drawing/2014/main" id="{2573193D-7173-4054-869A-2BEF8E8132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1511" y="3608713"/>
            <a:ext cx="2906973" cy="2906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7578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9C2A75-0D8E-412A-832A-A5BB528792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7034" y="342314"/>
            <a:ext cx="8766621" cy="1322887"/>
          </a:xfrm>
        </p:spPr>
        <p:txBody>
          <a:bodyPr>
            <a:normAutofit/>
          </a:bodyPr>
          <a:lstStyle/>
          <a:p>
            <a:r>
              <a:rPr lang="en-US" dirty="0">
                <a:latin typeface="Letter-join Plus 40" panose="02000505000000020003" pitchFamily="50" charset="0"/>
              </a:rPr>
              <a:t>What we will be learning?</a:t>
            </a:r>
            <a:endParaRPr lang="en-GB" dirty="0">
              <a:latin typeface="Letter-join Plus 40" panose="02000505000000020003" pitchFamily="50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E17E99-4C80-442F-A863-DEA93577A8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7034" y="2194102"/>
            <a:ext cx="6573951" cy="3908585"/>
          </a:xfrm>
        </p:spPr>
        <p:txBody>
          <a:bodyPr>
            <a:normAutofit fontScale="92500" lnSpcReduction="10000"/>
          </a:bodyPr>
          <a:lstStyle/>
          <a:p>
            <a:r>
              <a:rPr lang="en-GB" dirty="0">
                <a:latin typeface="Letter-join Plus 40" panose="02000505000000020003" pitchFamily="50" charset="0"/>
              </a:rPr>
              <a:t>We will focus on fronted adverbials</a:t>
            </a:r>
          </a:p>
          <a:p>
            <a:r>
              <a:rPr lang="en-GB" dirty="0">
                <a:latin typeface="Letter-join Plus 40" panose="02000505000000020003" pitchFamily="50" charset="0"/>
              </a:rPr>
              <a:t>Speech and the punctuation related to that.</a:t>
            </a:r>
          </a:p>
          <a:p>
            <a:r>
              <a:rPr lang="en-GB" dirty="0">
                <a:latin typeface="Letter-join Plus 40" panose="02000505000000020003" pitchFamily="50" charset="0"/>
              </a:rPr>
              <a:t>Use of conjunctions </a:t>
            </a:r>
          </a:p>
          <a:p>
            <a:r>
              <a:rPr lang="en-GB" dirty="0">
                <a:latin typeface="Letter-join Plus 40" panose="02000505000000020003" pitchFamily="50" charset="0"/>
              </a:rPr>
              <a:t>Co-ordinate – and, but</a:t>
            </a:r>
          </a:p>
          <a:p>
            <a:r>
              <a:rPr lang="en-GB" dirty="0">
                <a:latin typeface="Letter-join Plus 40" panose="02000505000000020003" pitchFamily="50" charset="0"/>
              </a:rPr>
              <a:t>Subordinate – because, after, before</a:t>
            </a:r>
          </a:p>
          <a:p>
            <a:r>
              <a:rPr lang="en-GB" dirty="0">
                <a:latin typeface="Letter-join Plus 40" panose="02000505000000020003" pitchFamily="50" charset="0"/>
              </a:rPr>
              <a:t>Spellings</a:t>
            </a:r>
          </a:p>
          <a:p>
            <a:endParaRPr lang="en-GB" dirty="0">
              <a:latin typeface="Letter-join Plus 40" panose="02000505000000020003" pitchFamily="50" charset="0"/>
            </a:endParaRPr>
          </a:p>
          <a:p>
            <a:r>
              <a:rPr lang="en-GB" dirty="0">
                <a:latin typeface="Letter-join Plus 40" panose="02000505000000020003" pitchFamily="50" charset="0"/>
              </a:rPr>
              <a:t>Creating narratives, newspaper reports and poems.</a:t>
            </a:r>
          </a:p>
          <a:p>
            <a:r>
              <a:rPr lang="en-GB" dirty="0">
                <a:latin typeface="Letter-join Plus 40" panose="02000505000000020003" pitchFamily="50" charset="0"/>
              </a:rPr>
              <a:t> </a:t>
            </a:r>
          </a:p>
          <a:p>
            <a:endParaRPr lang="en-GB" sz="2000" dirty="0">
              <a:latin typeface="Letter-join Plus 40" panose="02000505000000020003" pitchFamily="50" charset="0"/>
            </a:endParaRPr>
          </a:p>
        </p:txBody>
      </p:sp>
      <p:pic>
        <p:nvPicPr>
          <p:cNvPr id="4" name="Picture 3" descr="Logo&#10;&#10;Description automatically generated">
            <a:extLst>
              <a:ext uri="{FF2B5EF4-FFF2-40B4-BE49-F238E27FC236}">
                <a16:creationId xmlns:a16="http://schemas.microsoft.com/office/drawing/2014/main" id="{2573193D-7173-4054-869A-2BEF8E8132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5981" y="1990229"/>
            <a:ext cx="2906973" cy="2906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18123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9C2A75-0D8E-412A-832A-A5BB528792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7034" y="342314"/>
            <a:ext cx="8766621" cy="1322887"/>
          </a:xfrm>
        </p:spPr>
        <p:txBody>
          <a:bodyPr>
            <a:normAutofit/>
          </a:bodyPr>
          <a:lstStyle/>
          <a:p>
            <a:r>
              <a:rPr lang="en-US" dirty="0">
                <a:latin typeface="Letter-join Plus 40" panose="02000505000000020003" pitchFamily="50" charset="0"/>
              </a:rPr>
              <a:t>What we will be learning?</a:t>
            </a:r>
            <a:endParaRPr lang="en-GB" dirty="0">
              <a:latin typeface="Letter-join Plus 40" panose="02000505000000020003" pitchFamily="50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E17E99-4C80-442F-A863-DEA93577A8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7034" y="2194102"/>
            <a:ext cx="6573951" cy="3908585"/>
          </a:xfrm>
        </p:spPr>
        <p:txBody>
          <a:bodyPr>
            <a:normAutofit/>
          </a:bodyPr>
          <a:lstStyle/>
          <a:p>
            <a:r>
              <a:rPr lang="en-GB" dirty="0">
                <a:latin typeface="Letter-join Plus 40" panose="02000505000000020003" pitchFamily="50" charset="0"/>
              </a:rPr>
              <a:t>Place value to 10,000</a:t>
            </a:r>
          </a:p>
          <a:p>
            <a:r>
              <a:rPr lang="en-GB" dirty="0">
                <a:latin typeface="Letter-join Plus 40" panose="02000505000000020003" pitchFamily="50" charset="0"/>
              </a:rPr>
              <a:t>Addition, subtraction, multiplication and division of 4 digits.</a:t>
            </a:r>
          </a:p>
          <a:p>
            <a:r>
              <a:rPr lang="en-GB" dirty="0">
                <a:latin typeface="Letter-join Plus 40" panose="02000505000000020003" pitchFamily="50" charset="0"/>
              </a:rPr>
              <a:t>Area of shapes</a:t>
            </a:r>
          </a:p>
          <a:p>
            <a:r>
              <a:rPr lang="en-GB" dirty="0">
                <a:latin typeface="Letter-join Plus 40" panose="02000505000000020003" pitchFamily="50" charset="0"/>
              </a:rPr>
              <a:t>Fractions</a:t>
            </a:r>
          </a:p>
          <a:p>
            <a:r>
              <a:rPr lang="en-GB" dirty="0">
                <a:latin typeface="Letter-join Plus 40" panose="02000505000000020003" pitchFamily="50" charset="0"/>
              </a:rPr>
              <a:t>Decimals</a:t>
            </a:r>
          </a:p>
          <a:p>
            <a:r>
              <a:rPr lang="en-GB" dirty="0">
                <a:latin typeface="Letter-join Plus 40" panose="02000505000000020003" pitchFamily="50" charset="0"/>
              </a:rPr>
              <a:t>Multiplication and division</a:t>
            </a:r>
          </a:p>
          <a:p>
            <a:r>
              <a:rPr lang="en-GB" dirty="0">
                <a:latin typeface="Letter-join Plus 40" panose="02000505000000020003" pitchFamily="50" charset="0"/>
              </a:rPr>
              <a:t> </a:t>
            </a:r>
          </a:p>
          <a:p>
            <a:endParaRPr lang="en-GB" sz="2000" dirty="0">
              <a:latin typeface="Letter-join Plus 40" panose="02000505000000020003" pitchFamily="50" charset="0"/>
            </a:endParaRPr>
          </a:p>
        </p:txBody>
      </p:sp>
      <p:pic>
        <p:nvPicPr>
          <p:cNvPr id="4" name="Picture 3" descr="Logo&#10;&#10;Description automatically generated">
            <a:extLst>
              <a:ext uri="{FF2B5EF4-FFF2-40B4-BE49-F238E27FC236}">
                <a16:creationId xmlns:a16="http://schemas.microsoft.com/office/drawing/2014/main" id="{2573193D-7173-4054-869A-2BEF8E8132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5981" y="1990229"/>
            <a:ext cx="2906973" cy="2906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73028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5ECFF6-73AA-3795-62FE-E0D8269B27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Letter-join Plus 40" panose="02000505000000020003" pitchFamily="50" charset="0"/>
              </a:rPr>
              <a:t>Enquiry</a:t>
            </a:r>
            <a:endParaRPr lang="en-GB" dirty="0">
              <a:latin typeface="Letter-join Plus 40" panose="02000505000000020003" pitchFamily="50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07D293-AB0C-D0CA-FBFF-AC2AD76F7E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Letter-join Plus 40" panose="02000505000000020003" pitchFamily="50" charset="0"/>
              </a:rPr>
              <a:t>Is it only when we govern ourselves that we are well governed?</a:t>
            </a:r>
            <a:endParaRPr lang="en-GB" dirty="0">
              <a:latin typeface="Letter-join Plus 40" panose="020005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10069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9C2A75-0D8E-412A-832A-A5BB528792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7034" y="342314"/>
            <a:ext cx="8766621" cy="1322887"/>
          </a:xfrm>
        </p:spPr>
        <p:txBody>
          <a:bodyPr>
            <a:normAutofit/>
          </a:bodyPr>
          <a:lstStyle/>
          <a:p>
            <a:r>
              <a:rPr lang="en-US" dirty="0">
                <a:latin typeface="Letter-join Plus 40" panose="02000505000000020003" pitchFamily="50" charset="0"/>
              </a:rPr>
              <a:t>Multiplication check</a:t>
            </a:r>
            <a:endParaRPr lang="en-GB" dirty="0">
              <a:latin typeface="Letter-join Plus 40" panose="02000505000000020003" pitchFamily="50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E17E99-4C80-442F-A863-DEA93577A8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7034" y="2194102"/>
            <a:ext cx="6573951" cy="3908585"/>
          </a:xfrm>
        </p:spPr>
        <p:txBody>
          <a:bodyPr>
            <a:normAutofit fontScale="92500"/>
          </a:bodyPr>
          <a:lstStyle/>
          <a:p>
            <a:r>
              <a:rPr lang="en-GB" dirty="0">
                <a:latin typeface="Letter-join Plus 40" panose="02000505000000020003" pitchFamily="50" charset="0"/>
              </a:rPr>
              <a:t>In the summer term Y4s will have a multiplication test.</a:t>
            </a:r>
          </a:p>
          <a:p>
            <a:r>
              <a:rPr lang="en-GB" dirty="0">
                <a:latin typeface="Letter-join Plus 40" panose="02000505000000020003" pitchFamily="50" charset="0"/>
              </a:rPr>
              <a:t>It will be completed on </a:t>
            </a:r>
            <a:r>
              <a:rPr lang="en-GB" dirty="0" err="1">
                <a:latin typeface="Letter-join Plus 40" panose="02000505000000020003" pitchFamily="50" charset="0"/>
              </a:rPr>
              <a:t>ipads</a:t>
            </a:r>
            <a:r>
              <a:rPr lang="en-GB" dirty="0">
                <a:latin typeface="Letter-join Plus 40" panose="02000505000000020003" pitchFamily="50" charset="0"/>
              </a:rPr>
              <a:t>.</a:t>
            </a:r>
          </a:p>
          <a:p>
            <a:r>
              <a:rPr lang="en-GB" dirty="0">
                <a:latin typeface="Letter-join Plus 40" panose="02000505000000020003" pitchFamily="50" charset="0"/>
              </a:rPr>
              <a:t>They have 25 questions, with 6 seconds for each question.</a:t>
            </a:r>
          </a:p>
          <a:p>
            <a:r>
              <a:rPr lang="en-GB" dirty="0">
                <a:latin typeface="Letter-join Plus 40" panose="02000505000000020003" pitchFamily="50" charset="0"/>
              </a:rPr>
              <a:t>1 – 12 times table.</a:t>
            </a:r>
          </a:p>
          <a:p>
            <a:endParaRPr lang="en-GB" dirty="0">
              <a:latin typeface="Letter-join Plus 40" panose="02000505000000020003" pitchFamily="50" charset="0"/>
            </a:endParaRPr>
          </a:p>
          <a:p>
            <a:pPr marL="0" indent="0">
              <a:buNone/>
            </a:pPr>
            <a:r>
              <a:rPr lang="en-GB" dirty="0">
                <a:latin typeface="Letter-join Plus 40" panose="02000505000000020003" pitchFamily="50" charset="0"/>
              </a:rPr>
              <a:t>I want pupils to achieve the best they can do.</a:t>
            </a:r>
          </a:p>
          <a:p>
            <a:endParaRPr lang="en-GB" dirty="0">
              <a:latin typeface="Letter-join Plus 40" panose="02000505000000020003" pitchFamily="50" charset="0"/>
            </a:endParaRPr>
          </a:p>
          <a:p>
            <a:r>
              <a:rPr lang="en-GB" dirty="0">
                <a:latin typeface="Letter-join Plus 40" panose="02000505000000020003" pitchFamily="50" charset="0"/>
              </a:rPr>
              <a:t> </a:t>
            </a:r>
          </a:p>
          <a:p>
            <a:endParaRPr lang="en-GB" sz="2000" dirty="0">
              <a:latin typeface="Letter-join Plus 40" panose="02000505000000020003" pitchFamily="50" charset="0"/>
            </a:endParaRPr>
          </a:p>
        </p:txBody>
      </p:sp>
      <p:pic>
        <p:nvPicPr>
          <p:cNvPr id="4" name="Picture 3" descr="Logo&#10;&#10;Description automatically generated">
            <a:extLst>
              <a:ext uri="{FF2B5EF4-FFF2-40B4-BE49-F238E27FC236}">
                <a16:creationId xmlns:a16="http://schemas.microsoft.com/office/drawing/2014/main" id="{2573193D-7173-4054-869A-2BEF8E8132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1511" y="3608713"/>
            <a:ext cx="2906973" cy="290697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5092532-6E6C-42FE-BFC8-B7F1B41B0E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91546" y="66732"/>
            <a:ext cx="3196938" cy="3196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69246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9C2A75-0D8E-412A-832A-A5BB528792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7034" y="342314"/>
            <a:ext cx="8766621" cy="1322887"/>
          </a:xfrm>
        </p:spPr>
        <p:txBody>
          <a:bodyPr>
            <a:normAutofit/>
          </a:bodyPr>
          <a:lstStyle/>
          <a:p>
            <a:r>
              <a:rPr lang="en-US" dirty="0">
                <a:latin typeface="Letter-join Plus 40" panose="02000505000000020003" pitchFamily="50" charset="0"/>
              </a:rPr>
              <a:t>Multiplication check</a:t>
            </a:r>
            <a:endParaRPr lang="en-GB" dirty="0">
              <a:latin typeface="Letter-join Plus 40" panose="02000505000000020003" pitchFamily="50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E17E99-4C80-442F-A863-DEA93577A8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7034" y="2194102"/>
            <a:ext cx="6573951" cy="3908585"/>
          </a:xfrm>
        </p:spPr>
        <p:txBody>
          <a:bodyPr>
            <a:normAutofit/>
          </a:bodyPr>
          <a:lstStyle/>
          <a:p>
            <a:endParaRPr lang="en-GB" dirty="0">
              <a:latin typeface="Letter-join Plus 40" panose="02000505000000020003" pitchFamily="50" charset="0"/>
            </a:endParaRPr>
          </a:p>
          <a:p>
            <a:endParaRPr lang="en-GB" dirty="0">
              <a:latin typeface="Letter-join Plus 40" panose="02000505000000020003" pitchFamily="50" charset="0"/>
            </a:endParaRPr>
          </a:p>
          <a:p>
            <a:r>
              <a:rPr lang="en-GB" dirty="0">
                <a:latin typeface="Letter-join Plus 40" panose="02000505000000020003" pitchFamily="50" charset="0"/>
              </a:rPr>
              <a:t> </a:t>
            </a:r>
          </a:p>
          <a:p>
            <a:endParaRPr lang="en-GB" sz="2000" dirty="0">
              <a:latin typeface="Letter-join Plus 40" panose="02000505000000020003" pitchFamily="50" charset="0"/>
            </a:endParaRPr>
          </a:p>
        </p:txBody>
      </p:sp>
      <p:pic>
        <p:nvPicPr>
          <p:cNvPr id="4" name="Picture 3" descr="Logo&#10;&#10;Description automatically generated">
            <a:extLst>
              <a:ext uri="{FF2B5EF4-FFF2-40B4-BE49-F238E27FC236}">
                <a16:creationId xmlns:a16="http://schemas.microsoft.com/office/drawing/2014/main" id="{2573193D-7173-4054-869A-2BEF8E8132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1511" y="3608713"/>
            <a:ext cx="2906973" cy="290697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A7B6484-A503-4B96-9D8F-9ADC2C8704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4668" y="1877254"/>
            <a:ext cx="6734175" cy="4057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08083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9C2A75-0D8E-412A-832A-A5BB528792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7034" y="342314"/>
            <a:ext cx="8766621" cy="1322887"/>
          </a:xfrm>
        </p:spPr>
        <p:txBody>
          <a:bodyPr>
            <a:normAutofit/>
          </a:bodyPr>
          <a:lstStyle/>
          <a:p>
            <a:r>
              <a:rPr lang="en-US" dirty="0">
                <a:latin typeface="Letter-join Plus 40" panose="02000505000000020003" pitchFamily="50" charset="0"/>
              </a:rPr>
              <a:t>At home, if possible</a:t>
            </a:r>
            <a:endParaRPr lang="en-GB" dirty="0">
              <a:latin typeface="Letter-join Plus 40" panose="02000505000000020003" pitchFamily="50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E17E99-4C80-442F-A863-DEA93577A8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7034" y="2194102"/>
            <a:ext cx="6573951" cy="3908585"/>
          </a:xfrm>
        </p:spPr>
        <p:txBody>
          <a:bodyPr>
            <a:normAutofit/>
          </a:bodyPr>
          <a:lstStyle/>
          <a:p>
            <a:r>
              <a:rPr lang="en-GB" dirty="0">
                <a:latin typeface="Letter-join Plus 40" panose="02000505000000020003" pitchFamily="50" charset="0"/>
              </a:rPr>
              <a:t>Read on a regular basis – 4 times a week</a:t>
            </a:r>
          </a:p>
          <a:p>
            <a:r>
              <a:rPr lang="en-GB" dirty="0">
                <a:latin typeface="Letter-join Plus 40" panose="02000505000000020003" pitchFamily="50" charset="0"/>
              </a:rPr>
              <a:t>Times tables – this is a big one – logins are in their diaries.</a:t>
            </a:r>
          </a:p>
          <a:p>
            <a:r>
              <a:rPr lang="en-GB" dirty="0">
                <a:latin typeface="Letter-join Plus 40" panose="02000505000000020003" pitchFamily="50" charset="0"/>
              </a:rPr>
              <a:t>Use of TTRS and the website to help your child with their times tables.</a:t>
            </a:r>
          </a:p>
          <a:p>
            <a:r>
              <a:rPr lang="en-GB" dirty="0">
                <a:latin typeface="Letter-join Plus 40" panose="02000505000000020003" pitchFamily="50" charset="0"/>
              </a:rPr>
              <a:t> </a:t>
            </a:r>
          </a:p>
          <a:p>
            <a:endParaRPr lang="en-GB" sz="2000" dirty="0">
              <a:latin typeface="Letter-join Plus 40" panose="02000505000000020003" pitchFamily="50" charset="0"/>
            </a:endParaRPr>
          </a:p>
        </p:txBody>
      </p:sp>
      <p:pic>
        <p:nvPicPr>
          <p:cNvPr id="4" name="Picture 3" descr="Logo&#10;&#10;Description automatically generated">
            <a:extLst>
              <a:ext uri="{FF2B5EF4-FFF2-40B4-BE49-F238E27FC236}">
                <a16:creationId xmlns:a16="http://schemas.microsoft.com/office/drawing/2014/main" id="{2573193D-7173-4054-869A-2BEF8E8132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1511" y="3608713"/>
            <a:ext cx="2906973" cy="2906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34915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9C2A75-0D8E-412A-832A-A5BB528792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7034" y="342314"/>
            <a:ext cx="8766621" cy="1322887"/>
          </a:xfrm>
        </p:spPr>
        <p:txBody>
          <a:bodyPr>
            <a:normAutofit/>
          </a:bodyPr>
          <a:lstStyle/>
          <a:p>
            <a:r>
              <a:rPr lang="en-US" dirty="0">
                <a:latin typeface="Letter-join Plus 40" panose="02000505000000020003" pitchFamily="50" charset="0"/>
              </a:rPr>
              <a:t>Y4 Residential</a:t>
            </a:r>
            <a:endParaRPr lang="en-GB" dirty="0">
              <a:latin typeface="Letter-join Plus 40" panose="02000505000000020003" pitchFamily="50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E17E99-4C80-442F-A863-DEA93577A8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7034" y="2194102"/>
            <a:ext cx="6573951" cy="3908585"/>
          </a:xfrm>
        </p:spPr>
        <p:txBody>
          <a:bodyPr>
            <a:normAutofit/>
          </a:bodyPr>
          <a:lstStyle/>
          <a:p>
            <a:r>
              <a:rPr lang="en-GB" dirty="0">
                <a:latin typeface="Letter-join Plus 40" panose="02000505000000020003" pitchFamily="50" charset="0"/>
              </a:rPr>
              <a:t>Going to Sherwood Forest</a:t>
            </a:r>
          </a:p>
          <a:p>
            <a:r>
              <a:rPr lang="en-GB" dirty="0">
                <a:latin typeface="Letter-join Plus 40" panose="02000505000000020003" pitchFamily="50" charset="0"/>
              </a:rPr>
              <a:t>Monday 5</a:t>
            </a:r>
            <a:r>
              <a:rPr lang="en-GB" baseline="30000" dirty="0">
                <a:latin typeface="Letter-join Plus 40" panose="02000505000000020003" pitchFamily="50" charset="0"/>
              </a:rPr>
              <a:t>h</a:t>
            </a:r>
            <a:r>
              <a:rPr lang="en-GB" dirty="0">
                <a:latin typeface="Letter-join Plus 40" panose="02000505000000020003" pitchFamily="50" charset="0"/>
              </a:rPr>
              <a:t> July 2027 – Wednesday 7</a:t>
            </a:r>
            <a:r>
              <a:rPr lang="en-GB" baseline="30000" dirty="0">
                <a:latin typeface="Letter-join Plus 40" panose="02000505000000020003" pitchFamily="50" charset="0"/>
              </a:rPr>
              <a:t>th</a:t>
            </a:r>
            <a:r>
              <a:rPr lang="en-GB" dirty="0">
                <a:latin typeface="Letter-join Plus 40" panose="02000505000000020003" pitchFamily="50" charset="0"/>
              </a:rPr>
              <a:t> July 2027</a:t>
            </a:r>
          </a:p>
          <a:p>
            <a:r>
              <a:rPr lang="en-GB" dirty="0">
                <a:latin typeface="Letter-join Plus 40" panose="02000505000000020003" pitchFamily="50" charset="0"/>
              </a:rPr>
              <a:t>Price TBC</a:t>
            </a:r>
          </a:p>
          <a:p>
            <a:r>
              <a:rPr lang="en-GB" dirty="0">
                <a:latin typeface="Letter-join Plus 40" panose="02000505000000020003" pitchFamily="50" charset="0"/>
              </a:rPr>
              <a:t>Letters will be sent out in due course regarding this</a:t>
            </a:r>
          </a:p>
          <a:p>
            <a:endParaRPr lang="en-GB" dirty="0">
              <a:latin typeface="Letter-join Plus 40" panose="02000505000000020003" pitchFamily="50" charset="0"/>
            </a:endParaRPr>
          </a:p>
          <a:p>
            <a:r>
              <a:rPr lang="en-GB" dirty="0">
                <a:latin typeface="Letter-join Plus 40" panose="02000505000000020003" pitchFamily="50" charset="0"/>
              </a:rPr>
              <a:t> </a:t>
            </a:r>
          </a:p>
          <a:p>
            <a:endParaRPr lang="en-GB" sz="2000" dirty="0">
              <a:latin typeface="Letter-join Plus 40" panose="02000505000000020003" pitchFamily="50" charset="0"/>
            </a:endParaRPr>
          </a:p>
        </p:txBody>
      </p:sp>
      <p:pic>
        <p:nvPicPr>
          <p:cNvPr id="4" name="Picture 3" descr="Logo&#10;&#10;Description automatically generated">
            <a:extLst>
              <a:ext uri="{FF2B5EF4-FFF2-40B4-BE49-F238E27FC236}">
                <a16:creationId xmlns:a16="http://schemas.microsoft.com/office/drawing/2014/main" id="{2573193D-7173-4054-869A-2BEF8E8132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1511" y="3608713"/>
            <a:ext cx="2906973" cy="2906973"/>
          </a:xfrm>
          <a:prstGeom prst="rect">
            <a:avLst/>
          </a:prstGeom>
        </p:spPr>
      </p:pic>
      <p:pic>
        <p:nvPicPr>
          <p:cNvPr id="6" name="Picture 5" descr="YHA Sherwood Forest - A review | North East Family Fun">
            <a:extLst>
              <a:ext uri="{FF2B5EF4-FFF2-40B4-BE49-F238E27FC236}">
                <a16:creationId xmlns:a16="http://schemas.microsoft.com/office/drawing/2014/main" id="{498FD230-6402-F415-22CA-941489E901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04977" y="412227"/>
            <a:ext cx="3483507" cy="2505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05594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9C2A75-0D8E-412A-832A-A5BB528792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7034" y="342314"/>
            <a:ext cx="8766621" cy="1322887"/>
          </a:xfrm>
        </p:spPr>
        <p:txBody>
          <a:bodyPr>
            <a:normAutofit/>
          </a:bodyPr>
          <a:lstStyle/>
          <a:p>
            <a:r>
              <a:rPr lang="en-US" dirty="0">
                <a:latin typeface="Letter-join Plus 40" panose="02000505000000020003" pitchFamily="50" charset="0"/>
              </a:rPr>
              <a:t>Any questions?</a:t>
            </a:r>
            <a:endParaRPr lang="en-GB" dirty="0">
              <a:latin typeface="Letter-join Plus 40" panose="02000505000000020003" pitchFamily="50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E17E99-4C80-442F-A863-DEA93577A8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7034" y="2194102"/>
            <a:ext cx="6573951" cy="3908585"/>
          </a:xfrm>
        </p:spPr>
        <p:txBody>
          <a:bodyPr>
            <a:normAutofit/>
          </a:bodyPr>
          <a:lstStyle/>
          <a:p>
            <a:r>
              <a:rPr lang="en-GB" dirty="0"/>
              <a:t> </a:t>
            </a:r>
          </a:p>
          <a:p>
            <a:endParaRPr lang="en-GB" sz="2000" dirty="0"/>
          </a:p>
        </p:txBody>
      </p:sp>
      <p:pic>
        <p:nvPicPr>
          <p:cNvPr id="4" name="Picture 3" descr="Logo&#10;&#10;Description automatically generated">
            <a:extLst>
              <a:ext uri="{FF2B5EF4-FFF2-40B4-BE49-F238E27FC236}">
                <a16:creationId xmlns:a16="http://schemas.microsoft.com/office/drawing/2014/main" id="{2573193D-7173-4054-869A-2BEF8E8132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1511" y="3608713"/>
            <a:ext cx="2906973" cy="2906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896822"/>
      </p:ext>
    </p:extLst>
  </p:cSld>
  <p:clrMapOvr>
    <a:masterClrMapping/>
  </p:clrMapOvr>
</p:sld>
</file>

<file path=ppt/theme/theme1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162F33"/>
      </a:dk2>
      <a:lt2>
        <a:srgbClr val="EAF0E0"/>
      </a:lt2>
      <a:accent1>
        <a:srgbClr val="50B4C8"/>
      </a:accent1>
      <a:accent2>
        <a:srgbClr val="A8B97F"/>
      </a:accent2>
      <a:accent3>
        <a:srgbClr val="9B9256"/>
      </a:accent3>
      <a:accent4>
        <a:srgbClr val="657689"/>
      </a:accent4>
      <a:accent5>
        <a:srgbClr val="7A855D"/>
      </a:accent5>
      <a:accent6>
        <a:srgbClr val="84AC9D"/>
      </a:accent6>
      <a:hlink>
        <a:srgbClr val="2370CD"/>
      </a:hlink>
      <a:folHlink>
        <a:srgbClr val="877589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79CFCA13-9412-4290-BB4B-85112F88857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B1B6B9232B71E43B55F64CEFB54D9DE" ma:contentTypeVersion="18" ma:contentTypeDescription="Create a new document." ma:contentTypeScope="" ma:versionID="d234d5b45b15df38fe51d14a60bff387">
  <xsd:schema xmlns:xsd="http://www.w3.org/2001/XMLSchema" xmlns:xs="http://www.w3.org/2001/XMLSchema" xmlns:p="http://schemas.microsoft.com/office/2006/metadata/properties" xmlns:ns2="e6ea33b4-6023-41e6-b8d4-400c8a582e3c" xmlns:ns3="7df54aaa-868d-42d4-8a6f-08933ad986c1" targetNamespace="http://schemas.microsoft.com/office/2006/metadata/properties" ma:root="true" ma:fieldsID="a35e9d25b2ada5bde928b38eeec77b28" ns2:_="" ns3:_="">
    <xsd:import namespace="e6ea33b4-6023-41e6-b8d4-400c8a582e3c"/>
    <xsd:import namespace="7df54aaa-868d-42d4-8a6f-08933ad986c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6ea33b4-6023-41e6-b8d4-400c8a582e3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a4b47c9c-5e66-4eac-b238-c1bb80aeef2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df54aaa-868d-42d4-8a6f-08933ad986c1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7cd108ff-9892-4d53-8f26-6e934fd146ff}" ma:internalName="TaxCatchAll" ma:showField="CatchAllData" ma:web="7df54aaa-868d-42d4-8a6f-08933ad986c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7df54aaa-868d-42d4-8a6f-08933ad986c1" xsi:nil="true"/>
    <lcf76f155ced4ddcb4097134ff3c332f xmlns="e6ea33b4-6023-41e6-b8d4-400c8a582e3c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BFF86A8C-E6BC-4355-853C-277920095A0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6ea33b4-6023-41e6-b8d4-400c8a582e3c"/>
    <ds:schemaRef ds:uri="7df54aaa-868d-42d4-8a6f-08933ad986c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7BA65DC-F62C-4522-8D42-10ED209088A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22D84DB-B48D-4863-BEE4-C01746B70B40}">
  <ds:schemaRefs>
    <ds:schemaRef ds:uri="http://schemas.openxmlformats.org/package/2006/metadata/core-properties"/>
    <ds:schemaRef ds:uri="e6ea33b4-6023-41e6-b8d4-400c8a582e3c"/>
    <ds:schemaRef ds:uri="http://www.w3.org/XML/1998/namespace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purl.org/dc/terms/"/>
    <ds:schemaRef ds:uri="7df54aaa-868d-42d4-8a6f-08933ad986c1"/>
    <ds:schemaRef ds:uri="http://schemas.microsoft.com/office/2006/metadata/properti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6151</TotalTime>
  <Words>347</Words>
  <Application>Microsoft Office PowerPoint</Application>
  <PresentationFormat>Widescreen</PresentationFormat>
  <Paragraphs>87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Letter-join Plus 40</vt:lpstr>
      <vt:lpstr>Metropolitan</vt:lpstr>
      <vt:lpstr>A little about me</vt:lpstr>
      <vt:lpstr>Who’s who</vt:lpstr>
      <vt:lpstr>Uniform</vt:lpstr>
      <vt:lpstr>What my expectations of the class are:</vt:lpstr>
      <vt:lpstr>What we will be learning?</vt:lpstr>
      <vt:lpstr>What we will be learning?</vt:lpstr>
      <vt:lpstr>Enquiry</vt:lpstr>
      <vt:lpstr>Multiplication check</vt:lpstr>
      <vt:lpstr>Multiplication check</vt:lpstr>
      <vt:lpstr>At home, if possible</vt:lpstr>
      <vt:lpstr>Y4 Residential</vt:lpstr>
      <vt:lpstr>Any 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Lucy Brodie</dc:creator>
  <cp:lastModifiedBy>Alexander Topliss</cp:lastModifiedBy>
  <cp:revision>73</cp:revision>
  <dcterms:created xsi:type="dcterms:W3CDTF">2021-09-11T09:54:53Z</dcterms:created>
  <dcterms:modified xsi:type="dcterms:W3CDTF">2026-09-10T07:26:25Z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0x0101002B1B6B9232B71E43B55F64CEFB54D9DE</vt:lpwstr>
  </property>
</Properties>
</file>