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6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4" r:id="rId21"/>
    <p:sldId id="273" r:id="rId22"/>
    <p:sldId id="27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847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115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923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65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01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1385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879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060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190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154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994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0185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470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09067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591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507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569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E34A4-FCBF-45A9-947D-06AFDA9AA9F9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E13E8-925F-40CC-9D6D-7154DF901B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98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07" r:id="rId1"/>
    <p:sldLayoutId id="2147484408" r:id="rId2"/>
    <p:sldLayoutId id="2147484409" r:id="rId3"/>
    <p:sldLayoutId id="2147484410" r:id="rId4"/>
    <p:sldLayoutId id="2147484411" r:id="rId5"/>
    <p:sldLayoutId id="2147484412" r:id="rId6"/>
    <p:sldLayoutId id="2147484413" r:id="rId7"/>
    <p:sldLayoutId id="2147484414" r:id="rId8"/>
    <p:sldLayoutId id="2147484415" r:id="rId9"/>
    <p:sldLayoutId id="2147484416" r:id="rId10"/>
    <p:sldLayoutId id="2147484417" r:id="rId11"/>
    <p:sldLayoutId id="2147484418" r:id="rId12"/>
    <p:sldLayoutId id="2147484419" r:id="rId13"/>
    <p:sldLayoutId id="2147484420" r:id="rId14"/>
    <p:sldLayoutId id="2147484421" r:id="rId15"/>
    <p:sldLayoutId id="2147484422" r:id="rId16"/>
    <p:sldLayoutId id="214748442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" TargetMode="External"/><Relationship Id="rId2" Type="http://schemas.openxmlformats.org/officeDocument/2006/relationships/hyperlink" Target="https://www.phonicsbloom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113EF-54CE-450B-9C47-50949750AC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825624"/>
            <a:ext cx="9344951" cy="2915159"/>
          </a:xfrm>
        </p:spPr>
        <p:txBody>
          <a:bodyPr>
            <a:normAutofit/>
          </a:bodyPr>
          <a:lstStyle/>
          <a:p>
            <a:r>
              <a:rPr lang="en-GB" sz="6000" dirty="0"/>
              <a:t>Year 1</a:t>
            </a:r>
            <a:br>
              <a:rPr lang="en-GB" sz="6000" dirty="0"/>
            </a:br>
            <a:r>
              <a:rPr lang="en-GB" sz="6000" dirty="0"/>
              <a:t>Phonic Screening Check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DC1992-C38B-4E2F-8C0F-8A8E7B16C0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4" y="4223475"/>
            <a:ext cx="8791575" cy="1655762"/>
          </a:xfrm>
        </p:spPr>
        <p:txBody>
          <a:bodyPr/>
          <a:lstStyle/>
          <a:p>
            <a:r>
              <a:rPr lang="en-GB" dirty="0"/>
              <a:t>Parent Information </a:t>
            </a:r>
            <a:r>
              <a:rPr lang="en-GB" dirty="0" err="1"/>
              <a:t>april</a:t>
            </a:r>
            <a:r>
              <a:rPr lang="en-GB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083941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AB53-BCB4-4982-A6CA-D896F2F07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phonic screening check?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53483-24CC-4530-8E8A-4D9BDDA416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84412"/>
            <a:ext cx="9905999" cy="4536489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/>
              <a:t>The phonic screening check is an assessment that is carried out for all pupils in Year 1, nationally.</a:t>
            </a:r>
          </a:p>
          <a:p>
            <a:r>
              <a:rPr lang="en-GB" sz="2800" dirty="0"/>
              <a:t>It takes place the week commencing 8</a:t>
            </a:r>
            <a:r>
              <a:rPr lang="en-GB" sz="2800" baseline="30000" dirty="0"/>
              <a:t>th</a:t>
            </a:r>
            <a:r>
              <a:rPr lang="en-GB" sz="2800" dirty="0"/>
              <a:t> June 2026.</a:t>
            </a:r>
          </a:p>
          <a:p>
            <a:r>
              <a:rPr lang="en-GB" sz="2800" dirty="0"/>
              <a:t>The same test is used for all pupils throughout the country.</a:t>
            </a:r>
          </a:p>
          <a:p>
            <a:r>
              <a:rPr lang="en-GB" sz="2800" dirty="0"/>
              <a:t>Year 1 staff will carry out the test in a familiar room.</a:t>
            </a:r>
          </a:p>
          <a:p>
            <a:r>
              <a:rPr lang="en-GB" sz="2800" dirty="0"/>
              <a:t>The PSC is an assessment tool to see how well a child can apply their phonic knowledge to read words. </a:t>
            </a:r>
          </a:p>
          <a:p>
            <a:r>
              <a:rPr lang="en-GB" sz="2800" dirty="0"/>
              <a:t>It consists of 40 words, real and nonsense. </a:t>
            </a:r>
          </a:p>
          <a:p>
            <a:r>
              <a:rPr lang="en-GB" sz="2800" dirty="0"/>
              <a:t>Parents will be informed how their child did in the end of year report.</a:t>
            </a:r>
          </a:p>
        </p:txBody>
      </p:sp>
    </p:spTree>
    <p:extLst>
      <p:ext uri="{BB962C8B-B14F-4D97-AF65-F5344CB8AC3E}">
        <p14:creationId xmlns:p14="http://schemas.microsoft.com/office/powerpoint/2010/main" val="673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F00B7-260C-41D0-B8BA-1EE375E7E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11" y="7437"/>
            <a:ext cx="9905998" cy="1059362"/>
          </a:xfrm>
        </p:spPr>
        <p:txBody>
          <a:bodyPr/>
          <a:lstStyle/>
          <a:p>
            <a:r>
              <a:rPr lang="en-GB" dirty="0"/>
              <a:t>Key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3924C-56FE-4C93-B90B-AD848BBC1E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0392" y="1066799"/>
            <a:ext cx="9077638" cy="5413900"/>
          </a:xfrm>
        </p:spPr>
        <p:txBody>
          <a:bodyPr>
            <a:normAutofit/>
          </a:bodyPr>
          <a:lstStyle/>
          <a:p>
            <a:r>
              <a:rPr lang="en-GB" b="1" dirty="0"/>
              <a:t>Code</a:t>
            </a:r>
            <a:r>
              <a:rPr lang="en-GB" dirty="0"/>
              <a:t> – the letter or groups of letters that are written down that form a particular sound i.e. This is letter is the code for the sound …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Sound</a:t>
            </a:r>
            <a:r>
              <a:rPr lang="en-GB" dirty="0"/>
              <a:t> – the sound a letter or group of letters makes, in the alphabetic code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b="1" dirty="0"/>
              <a:t>Alphabet</a:t>
            </a:r>
            <a:r>
              <a:rPr lang="en-GB" dirty="0"/>
              <a:t> - consists of 26 letters, 5 vowels and 21 consonants. These are often referred to by their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9FBF45-F14E-40C2-9FF9-295B943549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148029" y="537118"/>
            <a:ext cx="1097280" cy="18205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C2DE47E-7B97-49D6-A789-0D4FF81B9FE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178509" y="2486115"/>
            <a:ext cx="1066800" cy="18618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D41CF9-9587-4110-98CA-51E9E679E5E7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10178509" y="4476387"/>
            <a:ext cx="1066800" cy="1957704"/>
          </a:xfrm>
          <a:prstGeom prst="rect">
            <a:avLst/>
          </a:prstGeom>
        </p:spPr>
      </p:pic>
      <p:pic>
        <p:nvPicPr>
          <p:cNvPr id="1026" name="Picture 2" descr="English Alphabet Images - Free Download on Freepik">
            <a:extLst>
              <a:ext uri="{FF2B5EF4-FFF2-40B4-BE49-F238E27FC236}">
                <a16:creationId xmlns:a16="http://schemas.microsoft.com/office/drawing/2014/main" id="{9225DEC1-0C9D-4580-98DC-DF2CBC2DF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941" y="4732450"/>
            <a:ext cx="2801183" cy="195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415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F00B7-260C-41D0-B8BA-1EE375E7E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11" y="7437"/>
            <a:ext cx="9905998" cy="1059362"/>
          </a:xfrm>
        </p:spPr>
        <p:txBody>
          <a:bodyPr/>
          <a:lstStyle/>
          <a:p>
            <a:r>
              <a:rPr lang="en-GB" dirty="0"/>
              <a:t>Key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3924C-56FE-4C93-B90B-AD848BBC1E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0391" y="994299"/>
            <a:ext cx="9905999" cy="5486400"/>
          </a:xfrm>
        </p:spPr>
        <p:txBody>
          <a:bodyPr>
            <a:normAutofit/>
          </a:bodyPr>
          <a:lstStyle/>
          <a:p>
            <a:r>
              <a:rPr lang="en-GB" b="1" dirty="0"/>
              <a:t>Alphabetic Code – </a:t>
            </a:r>
            <a:r>
              <a:rPr lang="en-GB" dirty="0"/>
              <a:t>this refers to the sounds the letters make. There are over 40 alternative sounds. Some different groups of letters can make the same sound i.e. </a:t>
            </a:r>
            <a:r>
              <a:rPr lang="en-GB" dirty="0" err="1">
                <a:solidFill>
                  <a:srgbClr val="FF0000"/>
                </a:solidFill>
              </a:rPr>
              <a:t>ee</a:t>
            </a:r>
            <a:r>
              <a:rPr lang="en-GB" dirty="0"/>
              <a:t> as in s-</a:t>
            </a:r>
            <a:r>
              <a:rPr lang="en-GB" dirty="0" err="1"/>
              <a:t>ee</a:t>
            </a:r>
            <a:r>
              <a:rPr lang="en-GB" dirty="0"/>
              <a:t>, </a:t>
            </a:r>
            <a:r>
              <a:rPr lang="en-GB" dirty="0">
                <a:solidFill>
                  <a:srgbClr val="FF0000"/>
                </a:solidFill>
              </a:rPr>
              <a:t>e</a:t>
            </a:r>
            <a:r>
              <a:rPr lang="en-GB" dirty="0"/>
              <a:t> as in h-e, </a:t>
            </a:r>
            <a:r>
              <a:rPr lang="en-GB" dirty="0" err="1">
                <a:solidFill>
                  <a:srgbClr val="FF0000"/>
                </a:solidFill>
              </a:rPr>
              <a:t>ea</a:t>
            </a:r>
            <a:r>
              <a:rPr lang="en-GB" dirty="0"/>
              <a:t> as in b-</a:t>
            </a:r>
            <a:r>
              <a:rPr lang="en-GB" dirty="0" err="1"/>
              <a:t>ea</a:t>
            </a:r>
            <a:r>
              <a:rPr lang="en-GB" dirty="0"/>
              <a:t>-</a:t>
            </a:r>
            <a:r>
              <a:rPr lang="en-GB" dirty="0" err="1"/>
              <a:t>ch</a:t>
            </a:r>
            <a:r>
              <a:rPr lang="en-GB" dirty="0"/>
              <a:t>, </a:t>
            </a:r>
            <a:r>
              <a:rPr lang="en-GB" dirty="0">
                <a:solidFill>
                  <a:srgbClr val="FF0000"/>
                </a:solidFill>
              </a:rPr>
              <a:t>e-e</a:t>
            </a:r>
            <a:r>
              <a:rPr lang="en-GB" dirty="0"/>
              <a:t> as in P-e-t-e, </a:t>
            </a:r>
            <a:r>
              <a:rPr lang="en-GB" dirty="0">
                <a:solidFill>
                  <a:srgbClr val="FF0000"/>
                </a:solidFill>
              </a:rPr>
              <a:t>y</a:t>
            </a:r>
            <a:r>
              <a:rPr lang="en-GB" dirty="0"/>
              <a:t> as in s-u-</a:t>
            </a:r>
            <a:r>
              <a:rPr lang="en-GB" dirty="0" err="1"/>
              <a:t>nn</a:t>
            </a:r>
            <a:r>
              <a:rPr lang="en-GB" dirty="0"/>
              <a:t>-y</a:t>
            </a:r>
          </a:p>
          <a:p>
            <a:r>
              <a:rPr lang="en-GB" b="1" dirty="0"/>
              <a:t>Segment</a:t>
            </a:r>
            <a:r>
              <a:rPr lang="en-GB" dirty="0"/>
              <a:t> – to split a word into the different sounds, used when spelling</a:t>
            </a:r>
          </a:p>
          <a:p>
            <a:r>
              <a:rPr lang="en-GB" b="1" dirty="0"/>
              <a:t>Blend</a:t>
            </a:r>
            <a:r>
              <a:rPr lang="en-GB" dirty="0"/>
              <a:t> – to blend together the different sounds, used when reading</a:t>
            </a:r>
          </a:p>
        </p:txBody>
      </p:sp>
      <p:pic>
        <p:nvPicPr>
          <p:cNvPr id="2050" name="Picture 2" descr="No Nonsense Phonics Skills English Alphabetic Code Chart - 6 Pack:  Amazon.co.uk: 9781474740265: Books">
            <a:extLst>
              <a:ext uri="{FF2B5EF4-FFF2-40B4-BE49-F238E27FC236}">
                <a16:creationId xmlns:a16="http://schemas.microsoft.com/office/drawing/2014/main" id="{51E3D002-FB42-4B17-9BC6-604217FCD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072" y="3324907"/>
            <a:ext cx="2414049" cy="341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honics Blends - Definition and Examples - Wiki - Twinkl">
            <a:extLst>
              <a:ext uri="{FF2B5EF4-FFF2-40B4-BE49-F238E27FC236}">
                <a16:creationId xmlns:a16="http://schemas.microsoft.com/office/drawing/2014/main" id="{5FC77FD2-E3E8-4A06-B533-7A258187B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85" y="4994799"/>
            <a:ext cx="30861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868B1EA-35BF-4DC0-99F6-B3E4851A6C77}"/>
              </a:ext>
            </a:extLst>
          </p:cNvPr>
          <p:cNvGrpSpPr/>
          <p:nvPr/>
        </p:nvGrpSpPr>
        <p:grpSpPr>
          <a:xfrm>
            <a:off x="1587039" y="4776591"/>
            <a:ext cx="2800272" cy="1925067"/>
            <a:chOff x="1100202" y="4171950"/>
            <a:chExt cx="3029332" cy="2538181"/>
          </a:xfrm>
        </p:grpSpPr>
        <p:pic>
          <p:nvPicPr>
            <p:cNvPr id="2052" name="Picture 4" descr="Sound Waves Spelling The four key areas of teaching spelling - Firefly  Education">
              <a:extLst>
                <a:ext uri="{FF2B5EF4-FFF2-40B4-BE49-F238E27FC236}">
                  <a16:creationId xmlns:a16="http://schemas.microsoft.com/office/drawing/2014/main" id="{6C8A6B44-7741-4FC7-825E-A13745148E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202" y="4171951"/>
              <a:ext cx="3029332" cy="1619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Segmentation — Reading Doctor | Apps for teaching kids to read and spell">
              <a:extLst>
                <a:ext uri="{FF2B5EF4-FFF2-40B4-BE49-F238E27FC236}">
                  <a16:creationId xmlns:a16="http://schemas.microsoft.com/office/drawing/2014/main" id="{5EB2159C-918A-4CB1-8C00-FCF12AB457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0583" y="5195656"/>
              <a:ext cx="3028950" cy="15144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FC07D1E-0A99-4DB9-8FB5-84185F8D249F}"/>
                </a:ext>
              </a:extLst>
            </p:cNvPr>
            <p:cNvSpPr/>
            <p:nvPr/>
          </p:nvSpPr>
          <p:spPr>
            <a:xfrm>
              <a:off x="1402672" y="4171950"/>
              <a:ext cx="2361460" cy="334208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977358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F00B7-260C-41D0-B8BA-1EE375E7E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11" y="7437"/>
            <a:ext cx="9905998" cy="1059362"/>
          </a:xfrm>
        </p:spPr>
        <p:txBody>
          <a:bodyPr>
            <a:normAutofit/>
          </a:bodyPr>
          <a:lstStyle/>
          <a:p>
            <a:r>
              <a:rPr lang="en-GB" dirty="0"/>
              <a:t>alphabetic code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3924C-56FE-4C93-B90B-AD848BBC1E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923" y="1066799"/>
            <a:ext cx="9905999" cy="5486400"/>
          </a:xfrm>
        </p:spPr>
        <p:txBody>
          <a:bodyPr>
            <a:normAutofit/>
          </a:bodyPr>
          <a:lstStyle/>
          <a:p>
            <a:r>
              <a:rPr lang="en-GB" dirty="0"/>
              <a:t>During phonic sessions, we provide many opportunities to revisit previous sounds learnt. We focus on saying the pure sounds using my turn, your turn.</a:t>
            </a:r>
          </a:p>
          <a:p>
            <a:r>
              <a:rPr lang="en-GB" dirty="0"/>
              <a:t>Let’s have a go and see what we know: </a:t>
            </a:r>
          </a:p>
          <a:p>
            <a:r>
              <a:rPr lang="en-GB" dirty="0"/>
              <a:t>Flashcards</a:t>
            </a:r>
          </a:p>
          <a:p>
            <a:r>
              <a:rPr lang="en-GB" dirty="0"/>
              <a:t>Say the sounds</a:t>
            </a:r>
          </a:p>
          <a:p>
            <a:r>
              <a:rPr lang="en-GB" dirty="0"/>
              <a:t>Fastest finger – show me …</a:t>
            </a:r>
          </a:p>
        </p:txBody>
      </p:sp>
      <p:pic>
        <p:nvPicPr>
          <p:cNvPr id="2050" name="Picture 2" descr="No Nonsense Phonics Skills English Alphabetic Code Chart - 6 Pack:  Amazon.co.uk: 9781474740265: Books">
            <a:extLst>
              <a:ext uri="{FF2B5EF4-FFF2-40B4-BE49-F238E27FC236}">
                <a16:creationId xmlns:a16="http://schemas.microsoft.com/office/drawing/2014/main" id="{51E3D002-FB42-4B17-9BC6-604217FCD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072" y="3324907"/>
            <a:ext cx="2414049" cy="341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Buy No Nonsense Phonics Skills guide - Debbie Hepplewhite's">
            <a:extLst>
              <a:ext uri="{FF2B5EF4-FFF2-40B4-BE49-F238E27FC236}">
                <a16:creationId xmlns:a16="http://schemas.microsoft.com/office/drawing/2014/main" id="{9A765A6D-A7CC-47C2-B4FF-9EFEBFE41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7" y="3592211"/>
            <a:ext cx="3143019" cy="314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8951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F00B7-260C-41D0-B8BA-1EE375E7E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1211" y="7437"/>
            <a:ext cx="9905998" cy="1059362"/>
          </a:xfrm>
        </p:spPr>
        <p:txBody>
          <a:bodyPr>
            <a:normAutofit/>
          </a:bodyPr>
          <a:lstStyle/>
          <a:p>
            <a:r>
              <a:rPr lang="en-GB" dirty="0"/>
              <a:t>Phonic Screening check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3924C-56FE-4C93-B90B-AD848BBC1E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923" y="1066799"/>
            <a:ext cx="7807279" cy="5486400"/>
          </a:xfrm>
        </p:spPr>
        <p:txBody>
          <a:bodyPr>
            <a:normAutofit/>
          </a:bodyPr>
          <a:lstStyle/>
          <a:p>
            <a:r>
              <a:rPr lang="en-GB" dirty="0"/>
              <a:t>The test consists of 40 words, that the children can use their phonic knowledge to segment and blend. </a:t>
            </a:r>
          </a:p>
          <a:p>
            <a:r>
              <a:rPr lang="en-GB" dirty="0"/>
              <a:t>20 words are real words.</a:t>
            </a:r>
          </a:p>
          <a:p>
            <a:r>
              <a:rPr lang="en-GB" dirty="0"/>
              <a:t>20 words are nonsense words, also known as alien words.  They are shown with an alien image to support the children.</a:t>
            </a:r>
          </a:p>
          <a:p>
            <a:r>
              <a:rPr lang="en-GB" dirty="0"/>
              <a:t>These words do not make sense and therefore have no meaning in a sentence.</a:t>
            </a:r>
          </a:p>
          <a:p>
            <a:r>
              <a:rPr lang="en-GB" dirty="0"/>
              <a:t>The alien words test solely their phonic knowledge.  </a:t>
            </a:r>
          </a:p>
          <a:p>
            <a:r>
              <a:rPr lang="en-GB" dirty="0"/>
              <a:t>As the children progress through the test the words become longer and use more complex sounds. </a:t>
            </a:r>
          </a:p>
        </p:txBody>
      </p:sp>
      <p:pic>
        <p:nvPicPr>
          <p:cNvPr id="5122" name="Picture 2" descr="Pin on Vocabulary">
            <a:extLst>
              <a:ext uri="{FF2B5EF4-FFF2-40B4-BE49-F238E27FC236}">
                <a16:creationId xmlns:a16="http://schemas.microsoft.com/office/drawing/2014/main" id="{60792B73-DD04-4613-A025-AFC080BBDD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539" y="2476849"/>
            <a:ext cx="3292969" cy="1904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19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C9B8A2-41F5-472B-837F-BD5C3E1231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259" y="2593998"/>
            <a:ext cx="8048625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2870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0650A2-BDDA-4B10-A308-97C6BD836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912" y="2660892"/>
            <a:ext cx="800100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12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F86164-14A0-436D-BA9E-C19E4E2191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912" y="2737091"/>
            <a:ext cx="8001000" cy="301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121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55209B2-5AA1-41A5-A374-4EC7689157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4794" y="2654234"/>
            <a:ext cx="80200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323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67B409D-0CD8-47A3-A62D-2A050FC846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284" y="2660892"/>
            <a:ext cx="803910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47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A9EF1C8-C7C9-4367-BA9A-24290813F8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912" y="2660892"/>
            <a:ext cx="8001000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30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FE9170-EB98-4583-85CC-DB5830DD0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9149" y="2737091"/>
            <a:ext cx="8010525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192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AF3A6A0-628F-4695-8670-5AD6408C67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069" y="2660892"/>
            <a:ext cx="805815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641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3910FA3-AE71-4A18-9D7B-1777666E1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674" y="2737091"/>
            <a:ext cx="7991475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82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1F714-F6DD-4BA8-8547-764BCFA7E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have a go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F24F71-AA18-4D87-9115-A4B7D7802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6482" y="54714"/>
            <a:ext cx="2770929" cy="21185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5014F8-13CC-4006-81D3-9C03972A8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912" y="2737091"/>
            <a:ext cx="8001000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06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92621-55EF-4E0C-B0E4-A7A6006E7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65979"/>
            <a:ext cx="9905998" cy="1440879"/>
          </a:xfrm>
        </p:spPr>
        <p:txBody>
          <a:bodyPr/>
          <a:lstStyle/>
          <a:p>
            <a:r>
              <a:rPr lang="en-GB" dirty="0"/>
              <a:t>How Are we helping your child to succeed?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38A25-760D-481C-BC51-D95E559B60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55433"/>
            <a:ext cx="9905999" cy="3935768"/>
          </a:xfrm>
        </p:spPr>
        <p:txBody>
          <a:bodyPr>
            <a:normAutofit/>
          </a:bodyPr>
          <a:lstStyle/>
          <a:p>
            <a:r>
              <a:rPr lang="en-GB" dirty="0"/>
              <a:t>Complete daily phonic sessions, including revisit of previously taught sounds</a:t>
            </a:r>
          </a:p>
          <a:p>
            <a:r>
              <a:rPr lang="en-GB" dirty="0"/>
              <a:t>Phonic sessions revising tricky sounds are completed in addition</a:t>
            </a:r>
          </a:p>
          <a:p>
            <a:r>
              <a:rPr lang="en-GB" dirty="0"/>
              <a:t>1-1 reading sessions</a:t>
            </a:r>
          </a:p>
          <a:p>
            <a:r>
              <a:rPr lang="en-GB" dirty="0"/>
              <a:t>Practising past phonic screening checks</a:t>
            </a:r>
          </a:p>
          <a:p>
            <a:r>
              <a:rPr lang="en-GB" dirty="0"/>
              <a:t>Phonic interventions and boosters for specific children identified for further support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AA9CCE-4495-4B2E-AD17-75B7349BC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2306" y="4817617"/>
            <a:ext cx="2279685" cy="174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8687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92621-55EF-4E0C-B0E4-A7A6006E7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65979"/>
            <a:ext cx="9905998" cy="1440879"/>
          </a:xfrm>
        </p:spPr>
        <p:txBody>
          <a:bodyPr/>
          <a:lstStyle/>
          <a:p>
            <a:r>
              <a:rPr lang="en-GB" dirty="0"/>
              <a:t>How can you help your child to succeed?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38A25-760D-481C-BC51-D95E559B60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855433"/>
            <a:ext cx="9905999" cy="393576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Regularly, read at home your child’s decodable reading book – these are specifically chosen to match your child’s phonic knowledge</a:t>
            </a:r>
          </a:p>
          <a:p>
            <a:r>
              <a:rPr lang="en-GB" dirty="0"/>
              <a:t>Practise the mini stories sent home, these link to the new codes taught</a:t>
            </a:r>
          </a:p>
          <a:p>
            <a:r>
              <a:rPr lang="en-GB" dirty="0"/>
              <a:t>Practise the say the sounds sheets – sent home</a:t>
            </a:r>
          </a:p>
          <a:p>
            <a:r>
              <a:rPr lang="en-GB" dirty="0"/>
              <a:t>QR codes sent home to practice blending</a:t>
            </a:r>
          </a:p>
          <a:p>
            <a:r>
              <a:rPr lang="en-GB" dirty="0"/>
              <a:t>Play phonic games on the internet such as 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https://www.phonicsbloom.com/</a:t>
            </a: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https://www.phonicsplay.co.uk/</a:t>
            </a:r>
            <a:r>
              <a:rPr lang="en-GB" dirty="0"/>
              <a:t>  (work within phase 5 for all sounds)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AA9CCE-4495-4B2E-AD17-75B7349BC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0845" y="3429000"/>
            <a:ext cx="2279685" cy="174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2577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92621-55EF-4E0C-B0E4-A7A6006E7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165979"/>
            <a:ext cx="9905998" cy="1440879"/>
          </a:xfrm>
        </p:spPr>
        <p:txBody>
          <a:bodyPr/>
          <a:lstStyle/>
          <a:p>
            <a:r>
              <a:rPr lang="en-GB" dirty="0"/>
              <a:t>Do you have any questions?</a:t>
            </a:r>
          </a:p>
        </p:txBody>
      </p:sp>
      <p:pic>
        <p:nvPicPr>
          <p:cNvPr id="7170" name="Picture 2" descr="Should we use questions to teach? – Part 1 | ...to the real.">
            <a:extLst>
              <a:ext uri="{FF2B5EF4-FFF2-40B4-BE49-F238E27FC236}">
                <a16:creationId xmlns:a16="http://schemas.microsoft.com/office/drawing/2014/main" id="{C67B3636-D325-4FBE-9D93-015E2A404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117" y="1832737"/>
            <a:ext cx="4418267" cy="4418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39062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BDCABED612C44DB5A5EBED84A3CC83" ma:contentTypeVersion="13" ma:contentTypeDescription="Create a new document." ma:contentTypeScope="" ma:versionID="fa82395306ad87a4250ec0803238a357">
  <xsd:schema xmlns:xsd="http://www.w3.org/2001/XMLSchema" xmlns:xs="http://www.w3.org/2001/XMLSchema" xmlns:p="http://schemas.microsoft.com/office/2006/metadata/properties" xmlns:ns2="fd930324-36bf-4451-bffb-1396db9725b1" xmlns:ns3="7dc42930-ad5d-4ec6-896b-ae7b45eddb79" targetNamespace="http://schemas.microsoft.com/office/2006/metadata/properties" ma:root="true" ma:fieldsID="4019adc5906060908dbda0fbc7f412bb" ns2:_="" ns3:_="">
    <xsd:import namespace="fd930324-36bf-4451-bffb-1396db9725b1"/>
    <xsd:import namespace="7dc42930-ad5d-4ec6-896b-ae7b45eddb7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930324-36bf-4451-bffb-1396db9725b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4b47c9c-5e66-4eac-b238-c1bb80aeef2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c42930-ad5d-4ec6-896b-ae7b45eddb7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d04f007-4e90-4034-a960-69db67bb5899}" ma:internalName="TaxCatchAll" ma:showField="CatchAllData" ma:web="7dc42930-ad5d-4ec6-896b-ae7b45eddb7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c42930-ad5d-4ec6-896b-ae7b45eddb79" xsi:nil="true"/>
    <lcf76f155ced4ddcb4097134ff3c332f xmlns="fd930324-36bf-4451-bffb-1396db9725b1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9847D6-67D6-4199-B178-71F2772508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930324-36bf-4451-bffb-1396db9725b1"/>
    <ds:schemaRef ds:uri="7dc42930-ad5d-4ec6-896b-ae7b45eddb7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052F600-78B5-4EDD-A77B-16DD8660F2D6}">
  <ds:schemaRefs>
    <ds:schemaRef ds:uri="http://schemas.microsoft.com/office/2006/metadata/properties"/>
    <ds:schemaRef ds:uri="http://schemas.microsoft.com/office/infopath/2007/PartnerControls"/>
    <ds:schemaRef ds:uri="7dc42930-ad5d-4ec6-896b-ae7b45eddb79"/>
    <ds:schemaRef ds:uri="fd930324-36bf-4451-bffb-1396db9725b1"/>
  </ds:schemaRefs>
</ds:datastoreItem>
</file>

<file path=customXml/itemProps3.xml><?xml version="1.0" encoding="utf-8"?>
<ds:datastoreItem xmlns:ds="http://schemas.openxmlformats.org/officeDocument/2006/customXml" ds:itemID="{CD8C5D56-498A-4F9D-A2FB-C86139D150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477</TotalTime>
  <Words>606</Words>
  <Application>Microsoft Office PowerPoint</Application>
  <PresentationFormat>Widescreen</PresentationFormat>
  <Paragraphs>58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Tw Cen MT</vt:lpstr>
      <vt:lpstr>Circuit</vt:lpstr>
      <vt:lpstr>Year 1 Phonic Screening Check</vt:lpstr>
      <vt:lpstr>What is the phonic screening check?</vt:lpstr>
      <vt:lpstr>Key Vocabulary</vt:lpstr>
      <vt:lpstr>Key Vocabulary</vt:lpstr>
      <vt:lpstr>alphabetic code</vt:lpstr>
      <vt:lpstr>Phonic Screening check</vt:lpstr>
      <vt:lpstr>Let’s have a go</vt:lpstr>
      <vt:lpstr>Let’s have a go</vt:lpstr>
      <vt:lpstr>Let’s have a go</vt:lpstr>
      <vt:lpstr>Let’s have a go</vt:lpstr>
      <vt:lpstr>Let’s have a go</vt:lpstr>
      <vt:lpstr>Let’s have a go</vt:lpstr>
      <vt:lpstr>Let’s have a go</vt:lpstr>
      <vt:lpstr>Let’s have a go</vt:lpstr>
      <vt:lpstr>Let’s have a go</vt:lpstr>
      <vt:lpstr>Let’s have a go</vt:lpstr>
      <vt:lpstr>How Are we helping your child to succeed?</vt:lpstr>
      <vt:lpstr>How can you help your child to succeed?</vt:lpstr>
      <vt:lpstr>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Phonic Screening Check</dc:title>
  <dc:creator>Hannah Stimson</dc:creator>
  <cp:lastModifiedBy>Natasha Rose</cp:lastModifiedBy>
  <cp:revision>13</cp:revision>
  <dcterms:created xsi:type="dcterms:W3CDTF">2023-04-28T07:39:11Z</dcterms:created>
  <dcterms:modified xsi:type="dcterms:W3CDTF">2026-04-12T09:43:11Z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0x010100F5BDCABED612C44DB5A5EBED84A3CC83</vt:lpwstr>
  </property>
  <property fmtid="{D5CDD505-2E9C-101B-9397-08002B2CF9AE}" pid="3" name="Order">
    <vt:r8>28859900</vt:r8>
  </property>
</Properties>
</file>