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notesMasterIdLst>
    <p:notesMasterId r:id="rId21"/>
  </p:notesMasterIdLst>
  <p:sldIdLst>
    <p:sldId id="359" r:id="rId5"/>
    <p:sldId id="257" r:id="rId6"/>
    <p:sldId id="558" r:id="rId7"/>
    <p:sldId id="577" r:id="rId8"/>
    <p:sldId id="567" r:id="rId9"/>
    <p:sldId id="267" r:id="rId10"/>
    <p:sldId id="259" r:id="rId11"/>
    <p:sldId id="369" r:id="rId12"/>
    <p:sldId id="374" r:id="rId13"/>
    <p:sldId id="377" r:id="rId14"/>
    <p:sldId id="261" r:id="rId15"/>
    <p:sldId id="375" r:id="rId16"/>
    <p:sldId id="376" r:id="rId17"/>
    <p:sldId id="370" r:id="rId18"/>
    <p:sldId id="578" r:id="rId19"/>
    <p:sldId id="37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EF9F11-C722-4682-A140-F538A79A9377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712553-1CED-4A64-9CD2-ADCB4D39B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742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F9001A-FC3F-46E1-8564-F16BA1F776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CB9C95-62A9-4BA2-A164-975ACD7C151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 defTabSz="910010"/>
            <a:endParaRPr lang="en-GB">
              <a:latin typeface="Arial" pitchFamily="34"/>
              <a:ea typeface="MS Mincho" pitchFamily="49"/>
              <a:cs typeface="Times New Roman" pitchFamily="18"/>
            </a:endParaRPr>
          </a:p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B4B788-E126-4368-B88E-9B2E2E00BB36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91FE3F7-3A02-4593-80EA-7358D65AD062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E413C1-A49A-4D53-BFFD-8314E5B0C9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9908CF-379A-4A21-9DC0-6113F3B75B3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6C5BD8-EBA8-4CFE-B4D5-8B745135F5E5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FC1E38B-46A2-4508-BAA0-D638B32A38A7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1A4937-832A-45EF-8FF3-CA574D1CDF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323893-7991-48DD-8672-91BBFCCBDBE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9EE80B-0FF1-4D58-BF51-8F933FAA6B50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2C948D7-D13A-4718-9FD3-876E126D95B5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623C7B-45C0-4101-97BB-B0E45ACADF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EE7CE6-65F2-4B5C-B91B-F670191C1E4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5A21E-BAC2-4DEF-AC94-2F35D77F9D0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D0328FA-C387-4BA1-A89A-0D4B079E5E33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thekeysupport.com/terms" TargetMode="Externa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59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6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72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05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21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51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649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86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0414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498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32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. Pebble background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9">
            <a:extLst>
              <a:ext uri="{FF2B5EF4-FFF2-40B4-BE49-F238E27FC236}">
                <a16:creationId xmlns:a16="http://schemas.microsoft.com/office/drawing/2014/main" id="{EE891DB9-E237-4A34-846E-A5D9D78B4CF0}"/>
              </a:ext>
            </a:extLst>
          </p:cNvPr>
          <p:cNvSpPr/>
          <p:nvPr/>
        </p:nvSpPr>
        <p:spPr>
          <a:xfrm>
            <a:off x="532381" y="6406167"/>
            <a:ext cx="226021" cy="19236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r" defTabSz="41275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500" b="0" i="0" u="none" strike="noStrike" kern="0" cap="none" spc="0" baseline="0">
                <a:solidFill>
                  <a:srgbClr val="A6AAA9"/>
                </a:solidFill>
                <a:uFillTx/>
                <a:latin typeface="GT America Trial Light"/>
                <a:ea typeface="GT America Trial Light"/>
                <a:cs typeface="GT America Trial Light"/>
              </a:defRPr>
            </a:pPr>
            <a:fld id="{7921A478-DC67-4358-8F21-8C574D020FC1}" type="slidenum">
              <a:t>‹#›</a:t>
            </a:fld>
            <a:r>
              <a:rPr lang="en-GB" sz="1250" b="0" i="0" u="none" strike="noStrike" kern="1200" cap="none" spc="0" baseline="0">
                <a:solidFill>
                  <a:srgbClr val="A6AAA9"/>
                </a:solidFill>
                <a:uFillTx/>
                <a:latin typeface="GT America Trial Light"/>
                <a:ea typeface="GT America Trial Light"/>
                <a:cs typeface="GT America Trial Light"/>
              </a:rPr>
              <a:t>￼</a:t>
            </a:r>
          </a:p>
        </p:txBody>
      </p:sp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8315AA63-2493-4760-AFB3-A17A8732D64E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7246620" y="2033561"/>
            <a:ext cx="3917298" cy="3608889"/>
          </a:xfrm>
        </p:spPr>
        <p:txBody>
          <a:bodyPr/>
          <a:lstStyle>
            <a:lvl1pPr marL="0" indent="0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313544-FAE8-40F8-AA03-13D08091F9E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090796" y="2034000"/>
            <a:ext cx="5774280" cy="3608450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12263F"/>
                </a:solidFill>
                <a:latin typeface="Arial" pitchFamily="34"/>
                <a:cs typeface="Arial" pitchFamily="34"/>
              </a:defRPr>
            </a:lvl1pPr>
            <a:lvl2pPr>
              <a:defRPr>
                <a:solidFill>
                  <a:srgbClr val="12263F"/>
                </a:solidFill>
                <a:latin typeface="Arial" pitchFamily="34"/>
                <a:cs typeface="Arial" pitchFamily="34"/>
              </a:defRPr>
            </a:lvl2pPr>
            <a:lvl3pPr>
              <a:defRPr>
                <a:solidFill>
                  <a:srgbClr val="12263F"/>
                </a:solidFill>
                <a:latin typeface="Arial" pitchFamily="34"/>
                <a:cs typeface="Arial" pitchFamily="34"/>
              </a:defRPr>
            </a:lvl3pPr>
            <a:lvl4pPr>
              <a:defRPr>
                <a:solidFill>
                  <a:srgbClr val="12263F"/>
                </a:solidFill>
                <a:latin typeface="Arial" pitchFamily="34"/>
                <a:cs typeface="Arial" pitchFamily="34"/>
              </a:defRPr>
            </a:lvl4pPr>
            <a:lvl5pPr marL="1600200" lvl="3">
              <a:defRPr>
                <a:solidFill>
                  <a:srgbClr val="12263F"/>
                </a:solidFill>
                <a:latin typeface="Arial" pitchFamily="34"/>
                <a:cs typeface="Arial" pitchFamily="34"/>
              </a:defRPr>
            </a:lvl5pPr>
            <a:lvl6pPr marL="1600200" marR="0" lvl="3" fontAlgn="auto">
              <a:spcAft>
                <a:spcPts val="0"/>
              </a:spcAft>
              <a:buSzPct val="100000"/>
              <a:buFont typeface="Arial" pitchFamily="34"/>
              <a:tabLst/>
              <a:defRPr lang="en-GB" b="0" i="0" u="none" strike="noStrike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defRPr>
            </a:lvl6pPr>
            <a:lvl7pPr marL="2057400" marR="0" lvl="4" fontAlgn="auto">
              <a:spcAft>
                <a:spcPts val="0"/>
              </a:spcAft>
              <a:buSzPct val="100000"/>
              <a:buFont typeface="Arial" pitchFamily="34"/>
              <a:tabLst/>
              <a:defRPr lang="en-GB" b="1" i="0" u="none" strike="noStrike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defRPr>
            </a:lvl7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3"/>
            <a:endParaRPr lang="en-GB"/>
          </a:p>
          <a:p>
            <a:pPr lvl="3"/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72300D9C-6F86-4EBB-B3EE-CEF6888A4B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90796" y="907203"/>
            <a:ext cx="10073121" cy="654902"/>
          </a:xfrm>
        </p:spPr>
        <p:txBody>
          <a:bodyPr/>
          <a:lstStyle>
            <a:lvl1pPr>
              <a:lnSpc>
                <a:spcPct val="100000"/>
              </a:lnSpc>
              <a:defRPr sz="3400" b="1">
                <a:solidFill>
                  <a:srgbClr val="12263F"/>
                </a:solidFill>
                <a:latin typeface="Arial" pitchFamily="34"/>
                <a:cs typeface="Arial" pitchFamily="34"/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9EA5F0FB-D712-4F59-A599-451881702ECD}"/>
              </a:ext>
            </a:extLst>
          </p:cNvPr>
          <p:cNvSpPr/>
          <p:nvPr/>
        </p:nvSpPr>
        <p:spPr>
          <a:xfrm>
            <a:off x="0" y="0"/>
            <a:ext cx="226021" cy="6858000"/>
          </a:xfrm>
          <a:prstGeom prst="rect">
            <a:avLst/>
          </a:prstGeom>
          <a:solidFill>
            <a:srgbClr val="FFCD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759209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. Title and text box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1C68A125-39C2-4834-A76A-FE8124B134F1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1090796" y="2034000"/>
            <a:ext cx="10053526" cy="368458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12263F"/>
                </a:solidFill>
                <a:latin typeface="Arial" pitchFamily="34"/>
                <a:cs typeface="Arial" pitchFamily="34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9BDE963-9F4E-4F77-8933-042EA1977A5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90796" y="907203"/>
            <a:ext cx="10053526" cy="683175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3400" b="1">
                <a:solidFill>
                  <a:srgbClr val="12263F"/>
                </a:solidFill>
                <a:latin typeface="Arial" pitchFamily="34"/>
                <a:cs typeface="Arial" pitchFamily="34"/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hape 19">
            <a:extLst>
              <a:ext uri="{FF2B5EF4-FFF2-40B4-BE49-F238E27FC236}">
                <a16:creationId xmlns:a16="http://schemas.microsoft.com/office/drawing/2014/main" id="{B43876DE-2DB2-46DA-9D2E-ED3CCE17D379}"/>
              </a:ext>
            </a:extLst>
          </p:cNvPr>
          <p:cNvSpPr/>
          <p:nvPr/>
        </p:nvSpPr>
        <p:spPr>
          <a:xfrm>
            <a:off x="532381" y="6406167"/>
            <a:ext cx="226021" cy="19236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r" defTabSz="41275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500" b="0" i="0" u="none" strike="noStrike" kern="0" cap="none" spc="0" baseline="0">
                <a:solidFill>
                  <a:srgbClr val="A6AAA9"/>
                </a:solidFill>
                <a:uFillTx/>
                <a:latin typeface="GT America Trial Light"/>
                <a:ea typeface="GT America Trial Light"/>
                <a:cs typeface="GT America Trial Light"/>
              </a:defRPr>
            </a:pPr>
            <a:fld id="{B6A35FF4-876D-401A-B598-DC76B2EC0121}" type="slidenum">
              <a:t>‹#›</a:t>
            </a:fld>
            <a:r>
              <a:rPr lang="en-GB" sz="1250" b="0" i="0" u="none" strike="noStrike" kern="1200" cap="none" spc="0" baseline="0">
                <a:solidFill>
                  <a:srgbClr val="A6AAA9"/>
                </a:solidFill>
                <a:uFillTx/>
                <a:latin typeface="GT America Trial Light"/>
                <a:ea typeface="GT America Trial Light"/>
                <a:cs typeface="GT America Trial Light"/>
              </a:rPr>
              <a:t>￼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E8E1973-7024-4F0B-A565-E7315856B95B}"/>
              </a:ext>
            </a:extLst>
          </p:cNvPr>
          <p:cNvSpPr/>
          <p:nvPr/>
        </p:nvSpPr>
        <p:spPr>
          <a:xfrm>
            <a:off x="0" y="0"/>
            <a:ext cx="226021" cy="6858000"/>
          </a:xfrm>
          <a:prstGeom prst="rect">
            <a:avLst/>
          </a:prstGeom>
          <a:solidFill>
            <a:srgbClr val="FFCD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34130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. Blank Cop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2">
            <a:extLst>
              <a:ext uri="{FF2B5EF4-FFF2-40B4-BE49-F238E27FC236}">
                <a16:creationId xmlns:a16="http://schemas.microsoft.com/office/drawing/2014/main" id="{1B5C94D5-CD2A-459C-921F-5713053B18B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09848" y="2169039"/>
            <a:ext cx="3508580" cy="218153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4800" b="1">
                <a:solidFill>
                  <a:srgbClr val="12263F"/>
                </a:solidFill>
                <a:latin typeface="Arial" pitchFamily="34"/>
                <a:cs typeface="Arial" pitchFamily="34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Box 29">
            <a:extLst>
              <a:ext uri="{FF2B5EF4-FFF2-40B4-BE49-F238E27FC236}">
                <a16:creationId xmlns:a16="http://schemas.microsoft.com/office/drawing/2014/main" id="{3D76485F-8A34-48A7-838A-D0AB6A3668D8}"/>
              </a:ext>
            </a:extLst>
          </p:cNvPr>
          <p:cNvSpPr txBox="1"/>
          <p:nvPr/>
        </p:nvSpPr>
        <p:spPr>
          <a:xfrm>
            <a:off x="7921255" y="2169039"/>
            <a:ext cx="184727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hape 19">
            <a:extLst>
              <a:ext uri="{FF2B5EF4-FFF2-40B4-BE49-F238E27FC236}">
                <a16:creationId xmlns:a16="http://schemas.microsoft.com/office/drawing/2014/main" id="{6D4FCBFE-56B8-412C-934A-00FB3E8A39EE}"/>
              </a:ext>
            </a:extLst>
          </p:cNvPr>
          <p:cNvSpPr/>
          <p:nvPr/>
        </p:nvSpPr>
        <p:spPr>
          <a:xfrm>
            <a:off x="532381" y="6406167"/>
            <a:ext cx="226021" cy="19236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r" defTabSz="41275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500" b="0" i="0" u="none" strike="noStrike" kern="0" cap="none" spc="0" baseline="0">
                <a:solidFill>
                  <a:srgbClr val="A6AAA9"/>
                </a:solidFill>
                <a:uFillTx/>
                <a:latin typeface="GT America Trial Light"/>
                <a:ea typeface="GT America Trial Light"/>
                <a:cs typeface="GT America Trial Light"/>
              </a:defRPr>
            </a:pPr>
            <a:fld id="{D120AAF5-EB6A-4E9B-8649-75AAEBA4407E}" type="slidenum">
              <a:t>‹#›</a:t>
            </a:fld>
            <a:r>
              <a:rPr lang="en-GB" sz="1250" b="0" i="0" u="none" strike="noStrike" kern="1200" cap="none" spc="0" baseline="0">
                <a:solidFill>
                  <a:srgbClr val="A6AAA9"/>
                </a:solidFill>
                <a:uFillTx/>
                <a:latin typeface="GT America Trial Light"/>
                <a:ea typeface="GT America Trial Light"/>
                <a:cs typeface="GT America Trial Light"/>
              </a:rPr>
              <a:t>￼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99057026-1584-4DC5-8424-CFDC87AC78C4}"/>
              </a:ext>
            </a:extLst>
          </p:cNvPr>
          <p:cNvSpPr/>
          <p:nvPr/>
        </p:nvSpPr>
        <p:spPr>
          <a:xfrm>
            <a:off x="0" y="0"/>
            <a:ext cx="226021" cy="6858000"/>
          </a:xfrm>
          <a:prstGeom prst="rect">
            <a:avLst/>
          </a:prstGeom>
          <a:solidFill>
            <a:srgbClr val="FFCD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2DAA76D0-EF2B-43C5-A774-FDFEF678DF63}"/>
              </a:ext>
            </a:extLst>
          </p:cNvPr>
          <p:cNvSpPr/>
          <p:nvPr/>
        </p:nvSpPr>
        <p:spPr>
          <a:xfrm>
            <a:off x="5964750" y="6457511"/>
            <a:ext cx="6096003" cy="2462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000" b="0" i="0" u="none" strike="noStrike" kern="1200" cap="none" spc="0" baseline="0">
                <a:solidFill>
                  <a:srgbClr val="7F7F7F"/>
                </a:solidFill>
                <a:uFillTx/>
                <a:latin typeface="Slack-Lato"/>
              </a:rPr>
              <a:t>© The Key Support Services Ltd | For terms of use, visit </a:t>
            </a:r>
            <a:r>
              <a:rPr lang="en-US" sz="1000" b="0" i="0" u="none" strike="noStrike" kern="1200" cap="none" spc="0" baseline="0">
                <a:solidFill>
                  <a:srgbClr val="7F7F7F"/>
                </a:solidFill>
                <a:uFillTx/>
                <a:latin typeface="Slack-Lato"/>
                <a:hlinkClick r:id="rId2"/>
              </a:rPr>
              <a:t>thekeysupport.com/terms</a:t>
            </a:r>
            <a:endParaRPr lang="en-GB" sz="1000" b="0" i="0" u="none" strike="noStrike" kern="1200" cap="none" spc="0" baseline="0">
              <a:solidFill>
                <a:srgbClr val="7F7F7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590504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. Text &amp; Pebble 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7">
            <a:extLst>
              <a:ext uri="{FF2B5EF4-FFF2-40B4-BE49-F238E27FC236}">
                <a16:creationId xmlns:a16="http://schemas.microsoft.com/office/drawing/2014/main" id="{867D02E6-05D1-4EE3-916D-DDAE3A9EC37D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6694185" y="1995485"/>
            <a:ext cx="4461494" cy="3684583"/>
          </a:xfrm>
        </p:spPr>
        <p:txBody>
          <a:bodyPr/>
          <a:lstStyle>
            <a:lvl1pPr marL="0" indent="0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5E407CB7-561C-4BB2-8DC7-71633C4D1F1D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1090796" y="2034000"/>
            <a:ext cx="5381902" cy="368458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12263F"/>
                </a:solidFill>
                <a:latin typeface="Arial" pitchFamily="34"/>
                <a:cs typeface="Arial" pitchFamily="34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1CE76C10-BDAC-4423-BF13-C91B9331AF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90796" y="914400"/>
            <a:ext cx="10064883" cy="709684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3400" b="1">
                <a:solidFill>
                  <a:srgbClr val="12263F"/>
                </a:solidFill>
                <a:latin typeface="Arial" pitchFamily="34"/>
                <a:cs typeface="Arial" pitchFamily="34"/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hape 19">
            <a:extLst>
              <a:ext uri="{FF2B5EF4-FFF2-40B4-BE49-F238E27FC236}">
                <a16:creationId xmlns:a16="http://schemas.microsoft.com/office/drawing/2014/main" id="{9AAC6562-B069-4537-858D-45102CA66E42}"/>
              </a:ext>
            </a:extLst>
          </p:cNvPr>
          <p:cNvSpPr/>
          <p:nvPr/>
        </p:nvSpPr>
        <p:spPr>
          <a:xfrm>
            <a:off x="532381" y="6406167"/>
            <a:ext cx="226021" cy="19236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r" defTabSz="41275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500" b="0" i="0" u="none" strike="noStrike" kern="0" cap="none" spc="0" baseline="0">
                <a:solidFill>
                  <a:srgbClr val="A6AAA9"/>
                </a:solidFill>
                <a:uFillTx/>
                <a:latin typeface="GT America Trial Light"/>
                <a:ea typeface="GT America Trial Light"/>
                <a:cs typeface="GT America Trial Light"/>
              </a:defRPr>
            </a:pPr>
            <a:fld id="{9976214D-1571-4561-ACEE-680C3C7E5DB8}" type="slidenum">
              <a:t>‹#›</a:t>
            </a:fld>
            <a:r>
              <a:rPr lang="en-GB" sz="1250" b="0" i="0" u="none" strike="noStrike" kern="1200" cap="none" spc="0" baseline="0">
                <a:solidFill>
                  <a:srgbClr val="A6AAA9"/>
                </a:solidFill>
                <a:uFillTx/>
                <a:latin typeface="GT America Trial Light"/>
                <a:ea typeface="GT America Trial Light"/>
                <a:cs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193475811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4549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F96D25-669B-4D0C-B38E-DD907A627F9D}" type="datetimeFigureOut">
              <a:rPr lang="en-GB" smtClean="0"/>
              <a:pPr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113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hekeysupport.com/term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hvoices.live/should-students-wear-uniforms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A little about me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This is my 5</a:t>
            </a:r>
            <a:r>
              <a:rPr lang="en-GB" baseline="30000" dirty="0">
                <a:latin typeface="Letter-join Plus 40" panose="02000505000000020003" pitchFamily="50" charset="0"/>
              </a:rPr>
              <a:t>th</a:t>
            </a:r>
            <a:r>
              <a:rPr lang="en-GB" dirty="0">
                <a:latin typeface="Letter-join Plus 40" panose="02000505000000020003" pitchFamily="50" charset="0"/>
              </a:rPr>
              <a:t> year teaching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Taught in inner city Nottingham previously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2</a:t>
            </a:r>
            <a:r>
              <a:rPr lang="en-GB" baseline="30000" dirty="0">
                <a:latin typeface="Letter-join Plus 40" panose="02000505000000020003" pitchFamily="50" charset="0"/>
              </a:rPr>
              <a:t>nd</a:t>
            </a:r>
            <a:r>
              <a:rPr lang="en-GB" dirty="0">
                <a:latin typeface="Letter-join Plus 40" panose="02000505000000020003" pitchFamily="50" charset="0"/>
              </a:rPr>
              <a:t> year teaching Y4 at Bilsthorpe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Previous jobs: 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Games tester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Economic development – Mansfield District council and Broxtowe borough Council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Will talk about my cat and my hobbies with class</a:t>
            </a:r>
          </a:p>
          <a:p>
            <a:pPr marL="0" indent="0">
              <a:buNone/>
            </a:pPr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981" y="1990229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864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A3DB7-B795-576F-4231-A44B6C78A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etter-join Plus 40" panose="02000505000000020003" pitchFamily="50" charset="0"/>
              </a:rPr>
              <a:t>Who’s who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F7CAB-568D-E3C0-5B34-B2F019464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latin typeface="Letter-join Plus 40" panose="02000505000000020003" pitchFamily="50" charset="0"/>
              </a:rPr>
              <a:t>Mr</a:t>
            </a:r>
            <a:r>
              <a:rPr lang="en-US" dirty="0">
                <a:latin typeface="Letter-join Plus 40" panose="02000505000000020003" pitchFamily="50" charset="0"/>
              </a:rPr>
              <a:t> </a:t>
            </a:r>
            <a:r>
              <a:rPr lang="en-US" dirty="0" err="1">
                <a:latin typeface="Letter-join Plus 40" panose="02000505000000020003" pitchFamily="50" charset="0"/>
              </a:rPr>
              <a:t>Topliss</a:t>
            </a:r>
            <a:r>
              <a:rPr lang="en-US" dirty="0">
                <a:latin typeface="Letter-join Plus 40" panose="02000505000000020003" pitchFamily="50" charset="0"/>
              </a:rPr>
              <a:t> – all week</a:t>
            </a:r>
          </a:p>
          <a:p>
            <a:endParaRPr lang="en-US" dirty="0">
              <a:latin typeface="Letter-join Plus 40" panose="02000505000000020003" pitchFamily="50" charset="0"/>
            </a:endParaRPr>
          </a:p>
          <a:p>
            <a:r>
              <a:rPr lang="en-US" dirty="0" err="1">
                <a:latin typeface="Letter-join Plus 40" panose="02000505000000020003" pitchFamily="50" charset="0"/>
              </a:rPr>
              <a:t>Mr</a:t>
            </a:r>
            <a:r>
              <a:rPr lang="en-US" dirty="0">
                <a:latin typeface="Letter-join Plus 40" panose="02000505000000020003" pitchFamily="50" charset="0"/>
              </a:rPr>
              <a:t> </a:t>
            </a:r>
            <a:r>
              <a:rPr lang="en-US" dirty="0" err="1">
                <a:latin typeface="Letter-join Plus 40" panose="02000505000000020003" pitchFamily="50" charset="0"/>
              </a:rPr>
              <a:t>Poxon</a:t>
            </a:r>
            <a:r>
              <a:rPr lang="en-US" dirty="0">
                <a:latin typeface="Letter-join Plus 40" panose="02000505000000020003" pitchFamily="50" charset="0"/>
              </a:rPr>
              <a:t> – Wednesday PM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Miss Smith – Wednesday PM</a:t>
            </a:r>
            <a:endParaRPr lang="en-GB" dirty="0">
              <a:latin typeface="Letter-join Plus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003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1A30B76-8E60-4B0B-9F36-9A03F1C8CD39}"/>
              </a:ext>
            </a:extLst>
          </p:cNvPr>
          <p:cNvSpPr txBox="1"/>
          <p:nvPr/>
        </p:nvSpPr>
        <p:spPr>
          <a:xfrm>
            <a:off x="456770" y="297527"/>
            <a:ext cx="4301447" cy="6660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400" b="1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Online grooming</a:t>
            </a:r>
          </a:p>
          <a:p>
            <a: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400" b="0" i="0" u="none" strike="noStrike" kern="1200" cap="none" spc="0" baseline="0">
              <a:solidFill>
                <a:srgbClr val="12263F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6BB0BF6-E52A-477E-9587-203E5C98EF94}"/>
              </a:ext>
            </a:extLst>
          </p:cNvPr>
          <p:cNvSpPr/>
          <p:nvPr/>
        </p:nvSpPr>
        <p:spPr>
          <a:xfrm>
            <a:off x="5964750" y="6457511"/>
            <a:ext cx="6096003" cy="2462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000" b="0" i="0" u="none" strike="noStrike" kern="1200" cap="none" spc="0" baseline="0">
                <a:solidFill>
                  <a:srgbClr val="7F7F7F"/>
                </a:solidFill>
                <a:uFillTx/>
                <a:latin typeface="Slack-Lato"/>
              </a:rPr>
              <a:t>© The Key Support Services Ltd | For terms of use, visit </a:t>
            </a:r>
            <a:r>
              <a:rPr lang="en-US" sz="1000" b="0" i="0" u="none" strike="noStrike" kern="1200" cap="none" spc="0" baseline="0">
                <a:solidFill>
                  <a:srgbClr val="7F7F7F"/>
                </a:solidFill>
                <a:uFillTx/>
                <a:latin typeface="Slack-Lato"/>
                <a:hlinkClick r:id="rId3"/>
              </a:rPr>
              <a:t>thekeysupport.com/terms</a:t>
            </a:r>
            <a:endParaRPr lang="en-GB" sz="1000" b="0" i="0" u="none" strike="noStrike" kern="1200" cap="none" spc="0" baseline="0">
              <a:solidFill>
                <a:srgbClr val="7F7F7F"/>
              </a:solidFill>
              <a:uFillTx/>
              <a:latin typeface="Calibri"/>
            </a:endParaRPr>
          </a:p>
        </p:txBody>
      </p:sp>
      <p:pic>
        <p:nvPicPr>
          <p:cNvPr id="4" name="Picture 7" descr="A picture containing symbol, yellow, circle, font&#10;&#10;Description automatically generated">
            <a:extLst>
              <a:ext uri="{FF2B5EF4-FFF2-40B4-BE49-F238E27FC236}">
                <a16:creationId xmlns:a16="http://schemas.microsoft.com/office/drawing/2014/main" id="{CFD88871-E0E6-46A1-84BC-D9EC50455F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4657" y="3953124"/>
            <a:ext cx="2239895" cy="224368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Google Shape;978;p70">
            <a:extLst>
              <a:ext uri="{FF2B5EF4-FFF2-40B4-BE49-F238E27FC236}">
                <a16:creationId xmlns:a16="http://schemas.microsoft.com/office/drawing/2014/main" id="{F772878C-5614-4FC0-9B56-A0AE907AD175}"/>
              </a:ext>
            </a:extLst>
          </p:cNvPr>
          <p:cNvSpPr/>
          <p:nvPr/>
        </p:nvSpPr>
        <p:spPr>
          <a:xfrm>
            <a:off x="456770" y="1783034"/>
            <a:ext cx="1914909" cy="434001"/>
          </a:xfrm>
          <a:custGeom>
            <a:avLst>
              <a:gd name="f0" fmla="val 1795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CD00"/>
          </a:solidFill>
          <a:ln cap="flat">
            <a:noFill/>
            <a:prstDash val="solid"/>
          </a:ln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12263F"/>
                </a:solidFill>
                <a:uFillTx/>
                <a:latin typeface="Arial"/>
                <a:ea typeface="Arial"/>
                <a:cs typeface="Arial"/>
              </a:rPr>
              <a:t>What is it?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" name="Google Shape;980;p70">
            <a:extLst>
              <a:ext uri="{FF2B5EF4-FFF2-40B4-BE49-F238E27FC236}">
                <a16:creationId xmlns:a16="http://schemas.microsoft.com/office/drawing/2014/main" id="{455FDA13-19C4-4446-BE1F-682D0562F954}"/>
              </a:ext>
            </a:extLst>
          </p:cNvPr>
          <p:cNvSpPr/>
          <p:nvPr/>
        </p:nvSpPr>
        <p:spPr>
          <a:xfrm>
            <a:off x="576035" y="4640964"/>
            <a:ext cx="1914909" cy="434001"/>
          </a:xfrm>
          <a:custGeom>
            <a:avLst>
              <a:gd name="f0" fmla="val 1795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CD00"/>
          </a:solidFill>
          <a:ln cap="flat">
            <a:noFill/>
            <a:prstDash val="solid"/>
          </a:ln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12263F"/>
                </a:solidFill>
                <a:uFillTx/>
                <a:latin typeface="Arial"/>
                <a:ea typeface="Arial"/>
                <a:cs typeface="Arial"/>
              </a:rPr>
              <a:t>Who is at risk?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6A35433E-4E13-47DB-9365-6F5B02187226}"/>
              </a:ext>
            </a:extLst>
          </p:cNvPr>
          <p:cNvSpPr txBox="1"/>
          <p:nvPr/>
        </p:nvSpPr>
        <p:spPr>
          <a:xfrm>
            <a:off x="2740429" y="1302727"/>
            <a:ext cx="7542940" cy="25853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Grooming involves someone building a relationship with a child </a:t>
            </a:r>
            <a:b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</a:b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and gaining their trust, in preparation for abuse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Online platforms make it easier for groomers to target several </a:t>
            </a:r>
            <a:b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</a:b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children at once, which can make the grooming process quicker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After making contact online, a groomer may convince a child to meet in person or persuade them to take part in online sexual activity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8" name="TextBox 15">
            <a:extLst>
              <a:ext uri="{FF2B5EF4-FFF2-40B4-BE49-F238E27FC236}">
                <a16:creationId xmlns:a16="http://schemas.microsoft.com/office/drawing/2014/main" id="{D86982A9-0EF5-4324-9AAE-236E45DC9A63}"/>
              </a:ext>
            </a:extLst>
          </p:cNvPr>
          <p:cNvSpPr txBox="1"/>
          <p:nvPr/>
        </p:nvSpPr>
        <p:spPr>
          <a:xfrm>
            <a:off x="2740429" y="4560231"/>
            <a:ext cx="6272326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Grooming can affect any child, regardless of age, gender, race or socio-economic background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However, some children are more vulnerable than others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dur="indefinit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childTnLst>
                  <p:par>
                    <p:cTn id="16" fill="hold">
                      <p:stCondLst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A yellow oval with black background&#10;&#10;AI-generated content may be incorrect.">
            <a:extLst>
              <a:ext uri="{FF2B5EF4-FFF2-40B4-BE49-F238E27FC236}">
                <a16:creationId xmlns:a16="http://schemas.microsoft.com/office/drawing/2014/main" id="{555D2814-9325-42CD-ACAD-AB6E5781B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842" y="1791181"/>
            <a:ext cx="5272457" cy="506681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AF5884-3F6C-4CFF-9625-8D8DBAA35922}"/>
              </a:ext>
            </a:extLst>
          </p:cNvPr>
          <p:cNvSpPr txBox="1"/>
          <p:nvPr/>
        </p:nvSpPr>
        <p:spPr>
          <a:xfrm>
            <a:off x="602516" y="1492218"/>
            <a:ext cx="6439735" cy="368458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  <a:p>
            <a:pPr marL="342900" marR="0" lvl="0" indent="-3429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AD73B52-0248-478F-8682-E327E3D0AA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2507" y="273048"/>
            <a:ext cx="8779483" cy="683175"/>
          </a:xfrm>
        </p:spPr>
        <p:txBody>
          <a:bodyPr/>
          <a:lstStyle/>
          <a:p>
            <a:pPr lvl="0"/>
            <a:r>
              <a:rPr lang="en-GB"/>
              <a:t>Online grooming: what to look out for …</a:t>
            </a:r>
          </a:p>
        </p:txBody>
      </p:sp>
      <p:pic>
        <p:nvPicPr>
          <p:cNvPr id="5" name="Picture 13">
            <a:extLst>
              <a:ext uri="{FF2B5EF4-FFF2-40B4-BE49-F238E27FC236}">
                <a16:creationId xmlns:a16="http://schemas.microsoft.com/office/drawing/2014/main" id="{079D6187-5A3E-49C3-878F-1B9BB921FE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18473">
            <a:off x="2585989" y="2286479"/>
            <a:ext cx="723903" cy="76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4">
            <a:extLst>
              <a:ext uri="{FF2B5EF4-FFF2-40B4-BE49-F238E27FC236}">
                <a16:creationId xmlns:a16="http://schemas.microsoft.com/office/drawing/2014/main" id="{309E8116-F5B6-44EF-8807-B1A2397478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333820">
            <a:off x="5374846" y="2374160"/>
            <a:ext cx="723903" cy="76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5">
            <a:extLst>
              <a:ext uri="{FF2B5EF4-FFF2-40B4-BE49-F238E27FC236}">
                <a16:creationId xmlns:a16="http://schemas.microsoft.com/office/drawing/2014/main" id="{8DE3E347-6D49-43AC-A9D2-A31B1919C4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022735">
            <a:off x="5218916" y="4215243"/>
            <a:ext cx="723903" cy="76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6">
            <a:extLst>
              <a:ext uri="{FF2B5EF4-FFF2-40B4-BE49-F238E27FC236}">
                <a16:creationId xmlns:a16="http://schemas.microsoft.com/office/drawing/2014/main" id="{58EBC346-0330-47FC-AF5E-B869FD02CA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986366">
            <a:off x="2552086" y="4575965"/>
            <a:ext cx="723903" cy="76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1">
            <a:extLst>
              <a:ext uri="{FF2B5EF4-FFF2-40B4-BE49-F238E27FC236}">
                <a16:creationId xmlns:a16="http://schemas.microsoft.com/office/drawing/2014/main" id="{E5D6791A-7EA8-4DD5-AAAD-F5BBAD637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838840">
            <a:off x="3564619" y="4660472"/>
            <a:ext cx="721159" cy="7591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Rounded Rectangle 22">
            <a:extLst>
              <a:ext uri="{FF2B5EF4-FFF2-40B4-BE49-F238E27FC236}">
                <a16:creationId xmlns:a16="http://schemas.microsoft.com/office/drawing/2014/main" id="{B31ECF4D-22EF-405D-B7E8-8E59774540FB}"/>
              </a:ext>
            </a:extLst>
          </p:cNvPr>
          <p:cNvSpPr/>
          <p:nvPr/>
        </p:nvSpPr>
        <p:spPr>
          <a:xfrm>
            <a:off x="847785" y="1858389"/>
            <a:ext cx="1777712" cy="1000216"/>
          </a:xfrm>
          <a:custGeom>
            <a:avLst>
              <a:gd name="f0" fmla="val 1795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1F1F1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Unexplained gifts, or having more money than usual</a:t>
            </a:r>
          </a:p>
        </p:txBody>
      </p:sp>
      <p:sp>
        <p:nvSpPr>
          <p:cNvPr id="11" name="Rounded Rectangle 24">
            <a:extLst>
              <a:ext uri="{FF2B5EF4-FFF2-40B4-BE49-F238E27FC236}">
                <a16:creationId xmlns:a16="http://schemas.microsoft.com/office/drawing/2014/main" id="{3F536634-42AB-4F50-A717-9758853FD1CF}"/>
              </a:ext>
            </a:extLst>
          </p:cNvPr>
          <p:cNvSpPr/>
          <p:nvPr/>
        </p:nvSpPr>
        <p:spPr>
          <a:xfrm>
            <a:off x="847785" y="4383030"/>
            <a:ext cx="1777712" cy="722769"/>
          </a:xfrm>
          <a:custGeom>
            <a:avLst>
              <a:gd name="f0" fmla="val 1795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1F1F1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Spending more or less time online than usual</a:t>
            </a:r>
          </a:p>
        </p:txBody>
      </p:sp>
      <p:sp>
        <p:nvSpPr>
          <p:cNvPr id="12" name="Rounded Rectangle 25">
            <a:extLst>
              <a:ext uri="{FF2B5EF4-FFF2-40B4-BE49-F238E27FC236}">
                <a16:creationId xmlns:a16="http://schemas.microsoft.com/office/drawing/2014/main" id="{A9FBF75E-F91C-4BF5-8DA2-955F8BAAFDE6}"/>
              </a:ext>
            </a:extLst>
          </p:cNvPr>
          <p:cNvSpPr/>
          <p:nvPr/>
        </p:nvSpPr>
        <p:spPr>
          <a:xfrm>
            <a:off x="6039209" y="1681188"/>
            <a:ext cx="1427570" cy="1064590"/>
          </a:xfrm>
          <a:custGeom>
            <a:avLst>
              <a:gd name="f0" fmla="val 1795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1F1F1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Spending less time with friends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13" name="Rounded Rectangle 26">
            <a:extLst>
              <a:ext uri="{FF2B5EF4-FFF2-40B4-BE49-F238E27FC236}">
                <a16:creationId xmlns:a16="http://schemas.microsoft.com/office/drawing/2014/main" id="{471E4215-9A5D-426B-88A8-DC3AF611D85C}"/>
              </a:ext>
            </a:extLst>
          </p:cNvPr>
          <p:cNvSpPr/>
          <p:nvPr/>
        </p:nvSpPr>
        <p:spPr>
          <a:xfrm>
            <a:off x="5182956" y="4564419"/>
            <a:ext cx="2168636" cy="653366"/>
          </a:xfrm>
          <a:custGeom>
            <a:avLst>
              <a:gd name="f0" fmla="val 1795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1F1F1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Being secretive about their devices, or what they do online</a:t>
            </a:r>
          </a:p>
        </p:txBody>
      </p:sp>
      <p:sp>
        <p:nvSpPr>
          <p:cNvPr id="14" name="Rounded Rectangle 27">
            <a:extLst>
              <a:ext uri="{FF2B5EF4-FFF2-40B4-BE49-F238E27FC236}">
                <a16:creationId xmlns:a16="http://schemas.microsoft.com/office/drawing/2014/main" id="{E059BADA-8C1D-410D-89E7-692092874336}"/>
              </a:ext>
            </a:extLst>
          </p:cNvPr>
          <p:cNvSpPr/>
          <p:nvPr/>
        </p:nvSpPr>
        <p:spPr>
          <a:xfrm>
            <a:off x="3164098" y="5067952"/>
            <a:ext cx="1522201" cy="708980"/>
          </a:xfrm>
          <a:custGeom>
            <a:avLst>
              <a:gd name="f0" fmla="val 1795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1F1F1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Signs of sexual abuse</a:t>
            </a:r>
          </a:p>
        </p:txBody>
      </p:sp>
      <p:pic>
        <p:nvPicPr>
          <p:cNvPr id="15" name="Picture 1" descr="A person sitting on the floor holding a tablet&#10;&#10;Description automatically generated">
            <a:extLst>
              <a:ext uri="{FF2B5EF4-FFF2-40B4-BE49-F238E27FC236}">
                <a16:creationId xmlns:a16="http://schemas.microsoft.com/office/drawing/2014/main" id="{474FFA3E-21BB-450C-827F-1CD8CFFF57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0379" y="1610898"/>
            <a:ext cx="2168627" cy="255875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6" name="Google Shape;762;p52" descr="A person in a yellow dress&#10;&#10;Description automatically generated">
            <a:extLst>
              <a:ext uri="{FF2B5EF4-FFF2-40B4-BE49-F238E27FC236}">
                <a16:creationId xmlns:a16="http://schemas.microsoft.com/office/drawing/2014/main" id="{D5A4F247-34FB-46F5-9AE6-603D28577972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/>
          </a:blip>
          <a:srcRect/>
          <a:stretch>
            <a:fillRect/>
          </a:stretch>
        </p:blipFill>
        <p:spPr>
          <a:xfrm flipH="1">
            <a:off x="10668533" y="269062"/>
            <a:ext cx="920956" cy="182327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7" name="TextBox 6">
            <a:extLst>
              <a:ext uri="{FF2B5EF4-FFF2-40B4-BE49-F238E27FC236}">
                <a16:creationId xmlns:a16="http://schemas.microsoft.com/office/drawing/2014/main" id="{8B3B9508-5E99-43C7-AA3F-089F51540124}"/>
              </a:ext>
            </a:extLst>
          </p:cNvPr>
          <p:cNvSpPr txBox="1"/>
          <p:nvPr/>
        </p:nvSpPr>
        <p:spPr>
          <a:xfrm>
            <a:off x="8333548" y="2412251"/>
            <a:ext cx="3955228" cy="440120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12263F"/>
                </a:solidFill>
                <a:uFillTx/>
                <a:latin typeface="Arial"/>
                <a:cs typeface="Arial"/>
              </a:rPr>
              <a:t>“He was really nice to me when no one else was. I thought he was my friend ... I didn’t think I needed to tell anyone because I didn’t think he was doing anything wrong, at first anyway.</a:t>
            </a:r>
            <a:br>
              <a:rPr lang="en-GB" sz="2000" b="0" i="0" u="none" strike="noStrike" kern="1200" cap="none" spc="0" baseline="0">
                <a:solidFill>
                  <a:srgbClr val="12263F"/>
                </a:solidFill>
                <a:uFillTx/>
                <a:latin typeface="Arial"/>
                <a:cs typeface="Arial"/>
              </a:rPr>
            </a:br>
            <a:br>
              <a:rPr lang="en-GB" sz="2000" b="0" i="0" u="none" strike="noStrike" kern="1200" cap="none" spc="0" baseline="0">
                <a:solidFill>
                  <a:srgbClr val="12263F"/>
                </a:solidFill>
                <a:uFillTx/>
                <a:latin typeface="Arial"/>
                <a:cs typeface="Arial"/>
              </a:rPr>
            </a:br>
            <a:r>
              <a:rPr lang="en-GB" sz="2000" b="0" i="0" u="none" strike="noStrike" kern="1200" cap="none" spc="0" baseline="0">
                <a:solidFill>
                  <a:srgbClr val="12263F"/>
                </a:solidFill>
                <a:uFillTx/>
                <a:latin typeface="Arial"/>
                <a:cs typeface="Arial"/>
              </a:rPr>
              <a:t>“I didn’t tell anyone because I thought I’d </a:t>
            </a:r>
            <a:br>
              <a:rPr lang="en-GB" sz="2000" b="0" i="0" u="none" strike="noStrike" kern="1200" cap="none" spc="0" baseline="0">
                <a:solidFill>
                  <a:srgbClr val="12263F"/>
                </a:solidFill>
                <a:uFillTx/>
                <a:latin typeface="Arial"/>
                <a:cs typeface="Arial"/>
              </a:rPr>
            </a:br>
            <a:r>
              <a:rPr lang="en-GB" sz="2000" b="0" i="0" u="none" strike="noStrike" kern="1200" cap="none" spc="0" baseline="0">
                <a:solidFill>
                  <a:srgbClr val="12263F"/>
                </a:solidFill>
                <a:uFillTx/>
                <a:latin typeface="Arial"/>
                <a:cs typeface="Arial"/>
              </a:rPr>
              <a:t>get in trouble. He said no one would believe me, and I didn’t want my mum to be angry with me.”</a:t>
            </a:r>
            <a:br>
              <a:rPr lang="en-GB" sz="2000" b="0" i="0" u="none" strike="noStrike" kern="1200" cap="none" spc="0" baseline="0">
                <a:solidFill>
                  <a:srgbClr val="12263F"/>
                </a:solidFill>
                <a:uFillTx/>
                <a:latin typeface="Arial"/>
                <a:cs typeface="Arial"/>
              </a:rPr>
            </a:br>
            <a:endParaRPr lang="en-US" sz="20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7C428A0-40A9-462D-9190-237934833CD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026752" y="399766"/>
            <a:ext cx="11582083" cy="1033317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US" sz="3400" b="1">
                <a:solidFill>
                  <a:srgbClr val="12263F"/>
                </a:solidFill>
                <a:latin typeface="Arial" pitchFamily="34"/>
                <a:cs typeface="Arial" pitchFamily="34"/>
              </a:rPr>
              <a:t>Bullying, including cyberbullying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B22DC0B4-2F87-46AF-87F2-EF905557C87C}"/>
              </a:ext>
            </a:extLst>
          </p:cNvPr>
          <p:cNvSpPr txBox="1"/>
          <p:nvPr/>
        </p:nvSpPr>
        <p:spPr>
          <a:xfrm>
            <a:off x="1026752" y="1781296"/>
            <a:ext cx="6100995" cy="409343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Bullying is behaviour by an individual or group, repeated over time, that intentionally causes physical or emotional harm, or both.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0" i="0" u="none" strike="noStrike" kern="1200" cap="none" spc="0" baseline="0">
              <a:solidFill>
                <a:srgbClr val="12263F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It can happen in person or online, both in and out of school, and can </a:t>
            </a:r>
            <a:br>
              <a:rPr lang="en-US" sz="2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</a:br>
            <a:r>
              <a:rPr lang="en-US" sz="2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be prejudice-based or discriminatory.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2263F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2263F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EAFA8C0D-6720-472B-BAFF-C0730ADB39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237476" y="1264194"/>
            <a:ext cx="4157657" cy="390842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Graphic 6">
            <a:extLst>
              <a:ext uri="{FF2B5EF4-FFF2-40B4-BE49-F238E27FC236}">
                <a16:creationId xmlns:a16="http://schemas.microsoft.com/office/drawing/2014/main" id="{2146FECF-5397-414A-8539-A37D8A1E66DF}"/>
              </a:ext>
            </a:extLst>
          </p:cNvPr>
          <p:cNvSpPr/>
          <p:nvPr/>
        </p:nvSpPr>
        <p:spPr>
          <a:xfrm>
            <a:off x="464917" y="356570"/>
            <a:ext cx="452097" cy="72831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529445"/>
              <a:gd name="f7" fmla="val 852909"/>
              <a:gd name="f8" fmla="val 3720"/>
              <a:gd name="f9" fmla="val 735319"/>
              <a:gd name="f10" fmla="val 300459"/>
              <a:gd name="f11" fmla="val 435519"/>
              <a:gd name="f12" fmla="val 304015"/>
              <a:gd name="f13" fmla="val 431926"/>
              <a:gd name="f14" fmla="val 304950"/>
              <a:gd name="f15" fmla="val 426632"/>
              <a:gd name="f16" fmla="val 303360"/>
              <a:gd name="f17" fmla="val 422094"/>
              <a:gd name="f18" fmla="val 421905"/>
              <a:gd name="f19" fmla="val 421716"/>
              <a:gd name="f20" fmla="val 303172"/>
              <a:gd name="f21" fmla="val 421621"/>
              <a:gd name="f22" fmla="val 302611"/>
              <a:gd name="f23" fmla="val 420108"/>
              <a:gd name="f24" fmla="val 301675"/>
              <a:gd name="f25" fmla="val 418690"/>
              <a:gd name="f26" fmla="val 417461"/>
              <a:gd name="f27" fmla="val 117566"/>
              <a:gd name="f28" fmla="val -1240"/>
              <a:gd name="f29" fmla="val 112555"/>
              <a:gd name="f30" fmla="val 104330"/>
              <a:gd name="f31" fmla="val 99224"/>
              <a:gd name="f32" fmla="val 98235"/>
              <a:gd name="f33" fmla="val 3829"/>
              <a:gd name="f34" fmla="val 103288"/>
              <a:gd name="f35" fmla="val -1276"/>
              <a:gd name="f36" fmla="val 111429"/>
              <a:gd name="f37" fmla="val 116389"/>
              <a:gd name="f38" fmla="val 431001"/>
              <a:gd name="f39" fmla="val 321782"/>
              <a:gd name="f40" fmla="val 431188"/>
              <a:gd name="f41" fmla="val 321877"/>
              <a:gd name="f42" fmla="val 321971"/>
              <a:gd name="f43" fmla="val 525610"/>
              <a:gd name="f44" fmla="val 417366"/>
              <a:gd name="f45" fmla="val 526920"/>
              <a:gd name="f46" fmla="val 527855"/>
              <a:gd name="f47" fmla="val 528511"/>
              <a:gd name="f48" fmla="val 528698"/>
              <a:gd name="f49" fmla="val 422188"/>
              <a:gd name="f50" fmla="val 530289"/>
              <a:gd name="f51" fmla="val 426726"/>
              <a:gd name="f52" fmla="val 529353"/>
              <a:gd name="f53" fmla="val 432021"/>
              <a:gd name="f54" fmla="val 525797"/>
              <a:gd name="f55" fmla="val 435708"/>
              <a:gd name="f56" fmla="val 435803"/>
              <a:gd name="f57" fmla="val 431376"/>
              <a:gd name="f58" fmla="val 531198"/>
              <a:gd name="f59" fmla="val 849151"/>
              <a:gd name="f60" fmla="val 854162"/>
              <a:gd name="f61" fmla="val 3813"/>
              <a:gd name="f62" fmla="val 753661"/>
              <a:gd name="f63" fmla="val 748556"/>
              <a:gd name="f64" fmla="val 740330"/>
              <a:gd name="f65" fmla="+- 0 0 -90"/>
              <a:gd name="f66" fmla="*/ f3 1 529445"/>
              <a:gd name="f67" fmla="*/ f4 1 852909"/>
              <a:gd name="f68" fmla="val f5"/>
              <a:gd name="f69" fmla="val f6"/>
              <a:gd name="f70" fmla="val f7"/>
              <a:gd name="f71" fmla="*/ f65 f0 1"/>
              <a:gd name="f72" fmla="+- f70 0 f68"/>
              <a:gd name="f73" fmla="+- f69 0 f68"/>
              <a:gd name="f74" fmla="*/ f71 1 f2"/>
              <a:gd name="f75" fmla="*/ f73 1 529445"/>
              <a:gd name="f76" fmla="*/ f72 1 852909"/>
              <a:gd name="f77" fmla="*/ 3720 f73 1"/>
              <a:gd name="f78" fmla="*/ 735319 f72 1"/>
              <a:gd name="f79" fmla="*/ 300459 f73 1"/>
              <a:gd name="f80" fmla="*/ 435519 f72 1"/>
              <a:gd name="f81" fmla="*/ 303360 f73 1"/>
              <a:gd name="f82" fmla="*/ 422094 f72 1"/>
              <a:gd name="f83" fmla="*/ 303172 f73 1"/>
              <a:gd name="f84" fmla="*/ 421621 f72 1"/>
              <a:gd name="f85" fmla="*/ 417461 f72 1"/>
              <a:gd name="f86" fmla="*/ 117566 f72 1"/>
              <a:gd name="f87" fmla="*/ 99224 f72 1"/>
              <a:gd name="f88" fmla="*/ 98235 f73 1"/>
              <a:gd name="f89" fmla="*/ 3829 f72 1"/>
              <a:gd name="f90" fmla="*/ 116389 f73 1"/>
              <a:gd name="f91" fmla="*/ 431001 f73 1"/>
              <a:gd name="f92" fmla="*/ 321782 f72 1"/>
              <a:gd name="f93" fmla="*/ 431188 f73 1"/>
              <a:gd name="f94" fmla="*/ 321971 f72 1"/>
              <a:gd name="f95" fmla="*/ 525610 f73 1"/>
              <a:gd name="f96" fmla="*/ 417366 f72 1"/>
              <a:gd name="f97" fmla="*/ 528511 f73 1"/>
              <a:gd name="f98" fmla="*/ 421716 f72 1"/>
              <a:gd name="f99" fmla="*/ 528698 f73 1"/>
              <a:gd name="f100" fmla="*/ 422188 f72 1"/>
              <a:gd name="f101" fmla="*/ 525797 f73 1"/>
              <a:gd name="f102" fmla="*/ 435708 f72 1"/>
              <a:gd name="f103" fmla="*/ 435803 f72 1"/>
              <a:gd name="f104" fmla="*/ 431376 f73 1"/>
              <a:gd name="f105" fmla="*/ 531198 f72 1"/>
              <a:gd name="f106" fmla="*/ 849151 f72 1"/>
              <a:gd name="f107" fmla="*/ 3813 f73 1"/>
              <a:gd name="f108" fmla="*/ 753661 f72 1"/>
              <a:gd name="f109" fmla="+- f74 0 f1"/>
              <a:gd name="f110" fmla="*/ f77 1 529445"/>
              <a:gd name="f111" fmla="*/ f78 1 852909"/>
              <a:gd name="f112" fmla="*/ f79 1 529445"/>
              <a:gd name="f113" fmla="*/ f80 1 852909"/>
              <a:gd name="f114" fmla="*/ f81 1 529445"/>
              <a:gd name="f115" fmla="*/ f82 1 852909"/>
              <a:gd name="f116" fmla="*/ f83 1 529445"/>
              <a:gd name="f117" fmla="*/ f84 1 852909"/>
              <a:gd name="f118" fmla="*/ f85 1 852909"/>
              <a:gd name="f119" fmla="*/ f86 1 852909"/>
              <a:gd name="f120" fmla="*/ f87 1 852909"/>
              <a:gd name="f121" fmla="*/ f88 1 529445"/>
              <a:gd name="f122" fmla="*/ f89 1 852909"/>
              <a:gd name="f123" fmla="*/ f90 1 529445"/>
              <a:gd name="f124" fmla="*/ f91 1 529445"/>
              <a:gd name="f125" fmla="*/ f92 1 852909"/>
              <a:gd name="f126" fmla="*/ f93 1 529445"/>
              <a:gd name="f127" fmla="*/ f94 1 852909"/>
              <a:gd name="f128" fmla="*/ f95 1 529445"/>
              <a:gd name="f129" fmla="*/ f96 1 852909"/>
              <a:gd name="f130" fmla="*/ f97 1 529445"/>
              <a:gd name="f131" fmla="*/ f98 1 852909"/>
              <a:gd name="f132" fmla="*/ f99 1 529445"/>
              <a:gd name="f133" fmla="*/ f100 1 852909"/>
              <a:gd name="f134" fmla="*/ f101 1 529445"/>
              <a:gd name="f135" fmla="*/ f102 1 852909"/>
              <a:gd name="f136" fmla="*/ f103 1 852909"/>
              <a:gd name="f137" fmla="*/ f104 1 529445"/>
              <a:gd name="f138" fmla="*/ f105 1 852909"/>
              <a:gd name="f139" fmla="*/ f106 1 852909"/>
              <a:gd name="f140" fmla="*/ f107 1 529445"/>
              <a:gd name="f141" fmla="*/ f108 1 852909"/>
              <a:gd name="f142" fmla="*/ f68 1 f75"/>
              <a:gd name="f143" fmla="*/ f69 1 f75"/>
              <a:gd name="f144" fmla="*/ f68 1 f76"/>
              <a:gd name="f145" fmla="*/ f70 1 f76"/>
              <a:gd name="f146" fmla="*/ f110 1 f75"/>
              <a:gd name="f147" fmla="*/ f111 1 f76"/>
              <a:gd name="f148" fmla="*/ f112 1 f75"/>
              <a:gd name="f149" fmla="*/ f113 1 f76"/>
              <a:gd name="f150" fmla="*/ f114 1 f75"/>
              <a:gd name="f151" fmla="*/ f115 1 f76"/>
              <a:gd name="f152" fmla="*/ f116 1 f75"/>
              <a:gd name="f153" fmla="*/ f117 1 f76"/>
              <a:gd name="f154" fmla="*/ f118 1 f76"/>
              <a:gd name="f155" fmla="*/ f119 1 f76"/>
              <a:gd name="f156" fmla="*/ f120 1 f76"/>
              <a:gd name="f157" fmla="*/ f121 1 f75"/>
              <a:gd name="f158" fmla="*/ f122 1 f76"/>
              <a:gd name="f159" fmla="*/ f123 1 f75"/>
              <a:gd name="f160" fmla="*/ f124 1 f75"/>
              <a:gd name="f161" fmla="*/ f125 1 f76"/>
              <a:gd name="f162" fmla="*/ f126 1 f75"/>
              <a:gd name="f163" fmla="*/ f127 1 f76"/>
              <a:gd name="f164" fmla="*/ f128 1 f75"/>
              <a:gd name="f165" fmla="*/ f129 1 f76"/>
              <a:gd name="f166" fmla="*/ f130 1 f75"/>
              <a:gd name="f167" fmla="*/ f131 1 f76"/>
              <a:gd name="f168" fmla="*/ f132 1 f75"/>
              <a:gd name="f169" fmla="*/ f133 1 f76"/>
              <a:gd name="f170" fmla="*/ f134 1 f75"/>
              <a:gd name="f171" fmla="*/ f135 1 f76"/>
              <a:gd name="f172" fmla="*/ f136 1 f76"/>
              <a:gd name="f173" fmla="*/ f137 1 f75"/>
              <a:gd name="f174" fmla="*/ f138 1 f76"/>
              <a:gd name="f175" fmla="*/ f139 1 f76"/>
              <a:gd name="f176" fmla="*/ f140 1 f75"/>
              <a:gd name="f177" fmla="*/ f141 1 f76"/>
              <a:gd name="f178" fmla="*/ f142 f66 1"/>
              <a:gd name="f179" fmla="*/ f143 f66 1"/>
              <a:gd name="f180" fmla="*/ f145 f67 1"/>
              <a:gd name="f181" fmla="*/ f144 f67 1"/>
              <a:gd name="f182" fmla="*/ f146 f66 1"/>
              <a:gd name="f183" fmla="*/ f147 f67 1"/>
              <a:gd name="f184" fmla="*/ f148 f66 1"/>
              <a:gd name="f185" fmla="*/ f149 f67 1"/>
              <a:gd name="f186" fmla="*/ f150 f66 1"/>
              <a:gd name="f187" fmla="*/ f151 f67 1"/>
              <a:gd name="f188" fmla="*/ f152 f66 1"/>
              <a:gd name="f189" fmla="*/ f153 f67 1"/>
              <a:gd name="f190" fmla="*/ f154 f67 1"/>
              <a:gd name="f191" fmla="*/ f155 f67 1"/>
              <a:gd name="f192" fmla="*/ f156 f67 1"/>
              <a:gd name="f193" fmla="*/ f157 f66 1"/>
              <a:gd name="f194" fmla="*/ f158 f67 1"/>
              <a:gd name="f195" fmla="*/ f159 f66 1"/>
              <a:gd name="f196" fmla="*/ f160 f66 1"/>
              <a:gd name="f197" fmla="*/ f161 f67 1"/>
              <a:gd name="f198" fmla="*/ f162 f66 1"/>
              <a:gd name="f199" fmla="*/ f163 f67 1"/>
              <a:gd name="f200" fmla="*/ f164 f66 1"/>
              <a:gd name="f201" fmla="*/ f165 f67 1"/>
              <a:gd name="f202" fmla="*/ f166 f66 1"/>
              <a:gd name="f203" fmla="*/ f167 f67 1"/>
              <a:gd name="f204" fmla="*/ f168 f66 1"/>
              <a:gd name="f205" fmla="*/ f169 f67 1"/>
              <a:gd name="f206" fmla="*/ f170 f66 1"/>
              <a:gd name="f207" fmla="*/ f171 f67 1"/>
              <a:gd name="f208" fmla="*/ f172 f67 1"/>
              <a:gd name="f209" fmla="*/ f173 f66 1"/>
              <a:gd name="f210" fmla="*/ f174 f67 1"/>
              <a:gd name="f211" fmla="*/ f175 f67 1"/>
              <a:gd name="f212" fmla="*/ f176 f66 1"/>
              <a:gd name="f213" fmla="*/ f177 f6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09">
                <a:pos x="f182" y="f183"/>
              </a:cxn>
              <a:cxn ang="f109">
                <a:pos x="f184" y="f185"/>
              </a:cxn>
              <a:cxn ang="f109">
                <a:pos x="f186" y="f187"/>
              </a:cxn>
              <a:cxn ang="f109">
                <a:pos x="f188" y="f189"/>
              </a:cxn>
              <a:cxn ang="f109">
                <a:pos x="f184" y="f190"/>
              </a:cxn>
              <a:cxn ang="f109">
                <a:pos x="f182" y="f191"/>
              </a:cxn>
              <a:cxn ang="f109">
                <a:pos x="f182" y="f192"/>
              </a:cxn>
              <a:cxn ang="f109">
                <a:pos x="f193" y="f194"/>
              </a:cxn>
              <a:cxn ang="f109">
                <a:pos x="f195" y="f194"/>
              </a:cxn>
              <a:cxn ang="f109">
                <a:pos x="f196" y="f197"/>
              </a:cxn>
              <a:cxn ang="f109">
                <a:pos x="f198" y="f199"/>
              </a:cxn>
              <a:cxn ang="f109">
                <a:pos x="f200" y="f201"/>
              </a:cxn>
              <a:cxn ang="f109">
                <a:pos x="f202" y="f203"/>
              </a:cxn>
              <a:cxn ang="f109">
                <a:pos x="f204" y="f205"/>
              </a:cxn>
              <a:cxn ang="f109">
                <a:pos x="f206" y="f207"/>
              </a:cxn>
              <a:cxn ang="f109">
                <a:pos x="f206" y="f207"/>
              </a:cxn>
              <a:cxn ang="f109">
                <a:pos x="f206" y="f208"/>
              </a:cxn>
              <a:cxn ang="f109">
                <a:pos x="f209" y="f210"/>
              </a:cxn>
              <a:cxn ang="f109">
                <a:pos x="f209" y="f210"/>
              </a:cxn>
              <a:cxn ang="f109">
                <a:pos x="f195" y="f211"/>
              </a:cxn>
              <a:cxn ang="f109">
                <a:pos x="f193" y="f211"/>
              </a:cxn>
              <a:cxn ang="f109">
                <a:pos x="f212" y="f213"/>
              </a:cxn>
              <a:cxn ang="f109">
                <a:pos x="f212" y="f183"/>
              </a:cxn>
            </a:cxnLst>
            <a:rect l="f178" t="f181" r="f179" b="f180"/>
            <a:pathLst>
              <a:path w="529445" h="852909">
                <a:moveTo>
                  <a:pt x="f8" y="f9"/>
                </a:move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6" y="f18"/>
                  <a:pt x="f16" y="f19"/>
                  <a:pt x="f20" y="f21"/>
                </a:cubicBezTo>
                <a:cubicBezTo>
                  <a:pt x="f22" y="f23"/>
                  <a:pt x="f24" y="f25"/>
                  <a:pt x="f10" y="f26"/>
                </a:cubicBezTo>
                <a:lnTo>
                  <a:pt x="f8" y="f27"/>
                </a:lnTo>
                <a:cubicBezTo>
                  <a:pt x="f28" y="f29"/>
                  <a:pt x="f28" y="f30"/>
                  <a:pt x="f8" y="f31"/>
                </a:cubicBezTo>
                <a:lnTo>
                  <a:pt x="f32" y="f33"/>
                </a:lnTo>
                <a:cubicBezTo>
                  <a:pt x="f34" y="f35"/>
                  <a:pt x="f36" y="f35"/>
                  <a:pt x="f37" y="f33"/>
                </a:cubicBezTo>
                <a:lnTo>
                  <a:pt x="f38" y="f39"/>
                </a:lnTo>
                <a:cubicBezTo>
                  <a:pt x="f38" y="f39"/>
                  <a:pt x="f40" y="f41"/>
                  <a:pt x="f40" y="f42"/>
                </a:cubicBezTo>
                <a:lnTo>
                  <a:pt x="f43" y="f44"/>
                </a:lnTo>
                <a:cubicBezTo>
                  <a:pt x="f45" y="f25"/>
                  <a:pt x="f46" y="f23"/>
                  <a:pt x="f47" y="f19"/>
                </a:cubicBezTo>
                <a:cubicBezTo>
                  <a:pt x="f47" y="f18"/>
                  <a:pt x="f47" y="f17"/>
                  <a:pt x="f48" y="f49"/>
                </a:cubicBezTo>
                <a:cubicBezTo>
                  <a:pt x="f50" y="f51"/>
                  <a:pt x="f52" y="f53"/>
                  <a:pt x="f54" y="f55"/>
                </a:cubicBezTo>
                <a:lnTo>
                  <a:pt x="f54" y="f55"/>
                </a:lnTo>
                <a:cubicBezTo>
                  <a:pt x="f54" y="f55"/>
                  <a:pt x="f54" y="f56"/>
                  <a:pt x="f54" y="f56"/>
                </a:cubicBezTo>
                <a:lnTo>
                  <a:pt x="f57" y="f58"/>
                </a:lnTo>
                <a:cubicBezTo>
                  <a:pt x="f57" y="f58"/>
                  <a:pt x="f57" y="f58"/>
                  <a:pt x="f57" y="f58"/>
                </a:cubicBezTo>
                <a:lnTo>
                  <a:pt x="f37" y="f59"/>
                </a:lnTo>
                <a:cubicBezTo>
                  <a:pt x="f36" y="f60"/>
                  <a:pt x="f34" y="f60"/>
                  <a:pt x="f32" y="f59"/>
                </a:cubicBezTo>
                <a:lnTo>
                  <a:pt x="f61" y="f62"/>
                </a:lnTo>
                <a:cubicBezTo>
                  <a:pt x="f28" y="f63"/>
                  <a:pt x="f28" y="f64"/>
                  <a:pt x="f61" y="f9"/>
                </a:cubicBezTo>
                <a:close/>
              </a:path>
            </a:pathLst>
          </a:custGeom>
          <a:solidFill>
            <a:srgbClr val="FFCD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highlight>
                <a:srgbClr val="FFFF00"/>
              </a:highlight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nk 8">
            <a:extLst>
              <a:ext uri="{FF2B5EF4-FFF2-40B4-BE49-F238E27FC236}">
                <a16:creationId xmlns:a16="http://schemas.microsoft.com/office/drawing/2014/main" id="{3EFF4219-F518-492C-B590-F60D0694B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7604" y="4298603"/>
            <a:ext cx="356" cy="35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ounded Rectangle 44">
            <a:extLst>
              <a:ext uri="{FF2B5EF4-FFF2-40B4-BE49-F238E27FC236}">
                <a16:creationId xmlns:a16="http://schemas.microsoft.com/office/drawing/2014/main" id="{8099EDE0-BE98-4B55-8A43-AE53E5ADDC5D}"/>
              </a:ext>
            </a:extLst>
          </p:cNvPr>
          <p:cNvSpPr/>
          <p:nvPr/>
        </p:nvSpPr>
        <p:spPr>
          <a:xfrm>
            <a:off x="6354759" y="5254627"/>
            <a:ext cx="4194179" cy="919164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4E9E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Rounded Rectangle 43">
            <a:extLst>
              <a:ext uri="{FF2B5EF4-FFF2-40B4-BE49-F238E27FC236}">
                <a16:creationId xmlns:a16="http://schemas.microsoft.com/office/drawing/2014/main" id="{5A7E8E60-B56D-42B8-B621-B1F3D07FA746}"/>
              </a:ext>
            </a:extLst>
          </p:cNvPr>
          <p:cNvSpPr/>
          <p:nvPr/>
        </p:nvSpPr>
        <p:spPr>
          <a:xfrm>
            <a:off x="6354759" y="2719389"/>
            <a:ext cx="4194179" cy="917572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4E9E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Rounded Rectangle 42">
            <a:extLst>
              <a:ext uri="{FF2B5EF4-FFF2-40B4-BE49-F238E27FC236}">
                <a16:creationId xmlns:a16="http://schemas.microsoft.com/office/drawing/2014/main" id="{A41D8466-8CA3-4B2A-BCFC-2137771FE5DB}"/>
              </a:ext>
            </a:extLst>
          </p:cNvPr>
          <p:cNvSpPr/>
          <p:nvPr/>
        </p:nvSpPr>
        <p:spPr>
          <a:xfrm>
            <a:off x="6354759" y="1484308"/>
            <a:ext cx="4194179" cy="917572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4E9E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" name="Rounded Rectangle 41">
            <a:extLst>
              <a:ext uri="{FF2B5EF4-FFF2-40B4-BE49-F238E27FC236}">
                <a16:creationId xmlns:a16="http://schemas.microsoft.com/office/drawing/2014/main" id="{D65D7ED5-E1BF-46A0-B3FF-8828CB62BA0F}"/>
              </a:ext>
            </a:extLst>
          </p:cNvPr>
          <p:cNvSpPr/>
          <p:nvPr/>
        </p:nvSpPr>
        <p:spPr>
          <a:xfrm>
            <a:off x="1663695" y="4002091"/>
            <a:ext cx="4194179" cy="919164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4E9E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Rounded Rectangle 40">
            <a:extLst>
              <a:ext uri="{FF2B5EF4-FFF2-40B4-BE49-F238E27FC236}">
                <a16:creationId xmlns:a16="http://schemas.microsoft.com/office/drawing/2014/main" id="{A43C7A4D-943E-45A1-A60F-BE9BC6FFB57B}"/>
              </a:ext>
            </a:extLst>
          </p:cNvPr>
          <p:cNvSpPr/>
          <p:nvPr/>
        </p:nvSpPr>
        <p:spPr>
          <a:xfrm>
            <a:off x="1663695" y="2719389"/>
            <a:ext cx="4194179" cy="917572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4E9E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Rounded Rectangle 39">
            <a:extLst>
              <a:ext uri="{FF2B5EF4-FFF2-40B4-BE49-F238E27FC236}">
                <a16:creationId xmlns:a16="http://schemas.microsoft.com/office/drawing/2014/main" id="{84A9A649-5B18-497C-96E2-09C0524A8D74}"/>
              </a:ext>
            </a:extLst>
          </p:cNvPr>
          <p:cNvSpPr/>
          <p:nvPr/>
        </p:nvSpPr>
        <p:spPr>
          <a:xfrm>
            <a:off x="1663695" y="5254627"/>
            <a:ext cx="4194179" cy="919164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4E9E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9" name="Rounded Rectangle 38">
            <a:extLst>
              <a:ext uri="{FF2B5EF4-FFF2-40B4-BE49-F238E27FC236}">
                <a16:creationId xmlns:a16="http://schemas.microsoft.com/office/drawing/2014/main" id="{B362D5A7-81B9-4C3C-843C-1B637F563763}"/>
              </a:ext>
            </a:extLst>
          </p:cNvPr>
          <p:cNvSpPr/>
          <p:nvPr/>
        </p:nvSpPr>
        <p:spPr>
          <a:xfrm>
            <a:off x="1662114" y="1484308"/>
            <a:ext cx="4192588" cy="917572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4E9E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DFCC9DD-545C-4D9D-BDA0-48849DE0BC2B}"/>
              </a:ext>
            </a:extLst>
          </p:cNvPr>
          <p:cNvSpPr/>
          <p:nvPr/>
        </p:nvSpPr>
        <p:spPr>
          <a:xfrm>
            <a:off x="695328" y="446848"/>
            <a:ext cx="5937519" cy="52321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400" b="1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What are the warning signs?</a:t>
            </a:r>
            <a:endParaRPr lang="en-US" sz="3400" b="1" i="0" u="none" strike="noStrike" kern="1200" cap="none" spc="0" baseline="0">
              <a:solidFill>
                <a:srgbClr val="12263F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11" name="TextBox 30">
            <a:extLst>
              <a:ext uri="{FF2B5EF4-FFF2-40B4-BE49-F238E27FC236}">
                <a16:creationId xmlns:a16="http://schemas.microsoft.com/office/drawing/2014/main" id="{9BFA18E5-782E-413E-AB3B-327DB9D8EC72}"/>
              </a:ext>
            </a:extLst>
          </p:cNvPr>
          <p:cNvSpPr txBox="1"/>
          <p:nvPr/>
        </p:nvSpPr>
        <p:spPr>
          <a:xfrm>
            <a:off x="1690689" y="1619137"/>
            <a:ext cx="4105271" cy="646334"/>
          </a:xfrm>
          <a:prstGeom prst="rect">
            <a:avLst/>
          </a:prstGeom>
          <a:solidFill>
            <a:srgbClr val="E4E9ED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Not wanting to go to school or feeling ‘ill’ every morning</a:t>
            </a:r>
          </a:p>
        </p:txBody>
      </p:sp>
      <p:sp>
        <p:nvSpPr>
          <p:cNvPr id="12" name="TextBox 31">
            <a:extLst>
              <a:ext uri="{FF2B5EF4-FFF2-40B4-BE49-F238E27FC236}">
                <a16:creationId xmlns:a16="http://schemas.microsoft.com/office/drawing/2014/main" id="{8BAC633F-46A9-425B-9BBA-A74B183518DF}"/>
              </a:ext>
            </a:extLst>
          </p:cNvPr>
          <p:cNvSpPr txBox="1"/>
          <p:nvPr/>
        </p:nvSpPr>
        <p:spPr>
          <a:xfrm>
            <a:off x="6811959" y="1747839"/>
            <a:ext cx="3279779" cy="369883"/>
          </a:xfrm>
          <a:prstGeom prst="rect">
            <a:avLst/>
          </a:prstGeom>
          <a:solidFill>
            <a:srgbClr val="E4E9ED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Physical injuries</a:t>
            </a:r>
          </a:p>
        </p:txBody>
      </p:sp>
      <p:sp>
        <p:nvSpPr>
          <p:cNvPr id="13" name="TextBox 32">
            <a:extLst>
              <a:ext uri="{FF2B5EF4-FFF2-40B4-BE49-F238E27FC236}">
                <a16:creationId xmlns:a16="http://schemas.microsoft.com/office/drawing/2014/main" id="{4C08D8F8-C39E-4B7A-8123-C2BFA3679F89}"/>
              </a:ext>
            </a:extLst>
          </p:cNvPr>
          <p:cNvSpPr txBox="1"/>
          <p:nvPr/>
        </p:nvSpPr>
        <p:spPr>
          <a:xfrm>
            <a:off x="1725609" y="2994029"/>
            <a:ext cx="4132265" cy="368302"/>
          </a:xfrm>
          <a:prstGeom prst="rect">
            <a:avLst/>
          </a:prstGeom>
          <a:solidFill>
            <a:srgbClr val="E4E9ED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Belongings getting ‘lost’ or damaged</a:t>
            </a:r>
          </a:p>
        </p:txBody>
      </p:sp>
      <p:sp>
        <p:nvSpPr>
          <p:cNvPr id="14" name="TextBox 33">
            <a:extLst>
              <a:ext uri="{FF2B5EF4-FFF2-40B4-BE49-F238E27FC236}">
                <a16:creationId xmlns:a16="http://schemas.microsoft.com/office/drawing/2014/main" id="{0249B019-C674-4EF9-B5F7-C40034A90FFA}"/>
              </a:ext>
            </a:extLst>
          </p:cNvPr>
          <p:cNvSpPr txBox="1"/>
          <p:nvPr/>
        </p:nvSpPr>
        <p:spPr>
          <a:xfrm>
            <a:off x="6386517" y="2992438"/>
            <a:ext cx="4130673" cy="368302"/>
          </a:xfrm>
          <a:prstGeom prst="rect">
            <a:avLst/>
          </a:prstGeom>
          <a:solidFill>
            <a:srgbClr val="E4E9ED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Not doing as well at school</a:t>
            </a:r>
          </a:p>
        </p:txBody>
      </p:sp>
      <p:sp>
        <p:nvSpPr>
          <p:cNvPr id="15" name="TextBox 34">
            <a:extLst>
              <a:ext uri="{FF2B5EF4-FFF2-40B4-BE49-F238E27FC236}">
                <a16:creationId xmlns:a16="http://schemas.microsoft.com/office/drawing/2014/main" id="{940A62D2-1304-4F7C-AC3E-766E67343F0E}"/>
              </a:ext>
            </a:extLst>
          </p:cNvPr>
          <p:cNvSpPr txBox="1"/>
          <p:nvPr/>
        </p:nvSpPr>
        <p:spPr>
          <a:xfrm>
            <a:off x="1771649" y="4135438"/>
            <a:ext cx="3976689" cy="646115"/>
          </a:xfrm>
          <a:prstGeom prst="rect">
            <a:avLst/>
          </a:prstGeom>
          <a:solidFill>
            <a:srgbClr val="E4E9ED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Being nervous, losing confidence, or becoming distressed and withdrawn</a:t>
            </a:r>
          </a:p>
        </p:txBody>
      </p:sp>
      <p:sp>
        <p:nvSpPr>
          <p:cNvPr id="16" name="Rounded Rectangle 26">
            <a:extLst>
              <a:ext uri="{FF2B5EF4-FFF2-40B4-BE49-F238E27FC236}">
                <a16:creationId xmlns:a16="http://schemas.microsoft.com/office/drawing/2014/main" id="{F6593296-39FE-4D1D-8DA8-51D2C5B7C149}"/>
              </a:ext>
            </a:extLst>
          </p:cNvPr>
          <p:cNvSpPr/>
          <p:nvPr/>
        </p:nvSpPr>
        <p:spPr>
          <a:xfrm>
            <a:off x="6354759" y="4002091"/>
            <a:ext cx="4194179" cy="919164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4E9E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7" name="TextBox 36">
            <a:extLst>
              <a:ext uri="{FF2B5EF4-FFF2-40B4-BE49-F238E27FC236}">
                <a16:creationId xmlns:a16="http://schemas.microsoft.com/office/drawing/2014/main" id="{3C538A6C-E1F2-4D80-96E5-85A5953C6A75}"/>
              </a:ext>
            </a:extLst>
          </p:cNvPr>
          <p:cNvSpPr txBox="1"/>
          <p:nvPr/>
        </p:nvSpPr>
        <p:spPr>
          <a:xfrm>
            <a:off x="6443667" y="4135438"/>
            <a:ext cx="4016373" cy="646115"/>
          </a:xfrm>
          <a:prstGeom prst="rect">
            <a:avLst/>
          </a:prstGeom>
          <a:solidFill>
            <a:srgbClr val="E4E9ED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Being nervous or secretive when using their mobile phone or computer</a:t>
            </a:r>
          </a:p>
        </p:txBody>
      </p:sp>
      <p:sp>
        <p:nvSpPr>
          <p:cNvPr id="18" name="TextBox 37">
            <a:extLst>
              <a:ext uri="{FF2B5EF4-FFF2-40B4-BE49-F238E27FC236}">
                <a16:creationId xmlns:a16="http://schemas.microsoft.com/office/drawing/2014/main" id="{E942EC71-73DD-4219-A734-B761B764A520}"/>
              </a:ext>
            </a:extLst>
          </p:cNvPr>
          <p:cNvSpPr txBox="1"/>
          <p:nvPr/>
        </p:nvSpPr>
        <p:spPr>
          <a:xfrm>
            <a:off x="1800225" y="5529267"/>
            <a:ext cx="3886200" cy="369883"/>
          </a:xfrm>
          <a:prstGeom prst="rect">
            <a:avLst/>
          </a:prstGeom>
          <a:solidFill>
            <a:srgbClr val="E4E9ED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Problems with eating or sleeping</a:t>
            </a:r>
          </a:p>
        </p:txBody>
      </p:sp>
      <p:sp>
        <p:nvSpPr>
          <p:cNvPr id="19" name="TextBox 38">
            <a:extLst>
              <a:ext uri="{FF2B5EF4-FFF2-40B4-BE49-F238E27FC236}">
                <a16:creationId xmlns:a16="http://schemas.microsoft.com/office/drawing/2014/main" id="{EC2AAFFD-D483-4AB5-838C-38D5B090BBD6}"/>
              </a:ext>
            </a:extLst>
          </p:cNvPr>
          <p:cNvSpPr txBox="1"/>
          <p:nvPr/>
        </p:nvSpPr>
        <p:spPr>
          <a:xfrm>
            <a:off x="6423029" y="5529267"/>
            <a:ext cx="4059241" cy="369883"/>
          </a:xfrm>
          <a:prstGeom prst="rect">
            <a:avLst/>
          </a:prstGeom>
          <a:solidFill>
            <a:srgbClr val="E4E9ED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12263F"/>
                </a:solidFill>
                <a:uFillTx/>
                <a:latin typeface="Arial" pitchFamily="34"/>
                <a:cs typeface="Arial" pitchFamily="34"/>
              </a:rPr>
              <a:t>Bullying behaviour towards others</a:t>
            </a:r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C5DF4BB0-A0CA-4AF8-BD82-C56950E2684B}"/>
              </a:ext>
            </a:extLst>
          </p:cNvPr>
          <p:cNvSpPr/>
          <p:nvPr/>
        </p:nvSpPr>
        <p:spPr>
          <a:xfrm>
            <a:off x="0" y="0"/>
            <a:ext cx="226021" cy="6858000"/>
          </a:xfrm>
          <a:prstGeom prst="rect">
            <a:avLst/>
          </a:prstGeom>
          <a:solidFill>
            <a:srgbClr val="FFCD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19C05-489B-689E-0011-4AB646097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etter-join Plus 40" panose="02000505000000020003" pitchFamily="50" charset="0"/>
              </a:rPr>
              <a:t>Uniform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C07D3-45CC-7415-DC8C-80371418A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White t-shirt or shirt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Black or grey skirt or trousers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Blue school jumper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Black shoes</a:t>
            </a:r>
          </a:p>
          <a:p>
            <a:endParaRPr lang="en-US" dirty="0">
              <a:latin typeface="Letter-join Plus 40" panose="02000505000000020003" pitchFamily="50" charset="0"/>
            </a:endParaRPr>
          </a:p>
          <a:p>
            <a:r>
              <a:rPr lang="en-US" dirty="0">
                <a:latin typeface="Letter-join Plus 40" panose="02000505000000020003" pitchFamily="50" charset="0"/>
              </a:rPr>
              <a:t>PE kit – 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Shorts/joggers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Plain white T-shirt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Plain jumper/ school jumper when colder</a:t>
            </a:r>
          </a:p>
          <a:p>
            <a:r>
              <a:rPr lang="en-US" dirty="0" err="1">
                <a:latin typeface="Letter-join Plus 40" panose="02000505000000020003" pitchFamily="50" charset="0"/>
              </a:rPr>
              <a:t>Plimsols</a:t>
            </a:r>
            <a:r>
              <a:rPr lang="en-US" dirty="0">
                <a:latin typeface="Letter-join Plus 40" panose="02000505000000020003" pitchFamily="50" charset="0"/>
              </a:rPr>
              <a:t> or trainers </a:t>
            </a:r>
            <a:endParaRPr lang="en-GB" dirty="0">
              <a:latin typeface="Letter-join Plus 40" panose="02000505000000020003" pitchFamily="50" charset="0"/>
            </a:endParaRPr>
          </a:p>
        </p:txBody>
      </p:sp>
      <p:pic>
        <p:nvPicPr>
          <p:cNvPr id="5" name="Picture 4" descr="A group of kids in uniform&#10;&#10;Description automatically generated">
            <a:extLst>
              <a:ext uri="{FF2B5EF4-FFF2-40B4-BE49-F238E27FC236}">
                <a16:creationId xmlns:a16="http://schemas.microsoft.com/office/drawing/2014/main" id="{74778680-ACB4-C9D4-55B5-4312C6DD8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37362" y="1029698"/>
            <a:ext cx="5565368" cy="357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037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What my expectations of the class are: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Fun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Jokes</a:t>
            </a:r>
          </a:p>
          <a:p>
            <a:r>
              <a:rPr lang="en-GB">
                <a:latin typeface="Letter-join Plus 40" panose="02000505000000020003" pitchFamily="50" charset="0"/>
              </a:rPr>
              <a:t>Be genuine </a:t>
            </a:r>
            <a:r>
              <a:rPr lang="en-GB" dirty="0">
                <a:latin typeface="Letter-join Plus 40" panose="02000505000000020003" pitchFamily="50" charset="0"/>
              </a:rPr>
              <a:t>selves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Learning together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Respectful of everyone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Try their best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Make mistakes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Learn from these mistakes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Listen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57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What we will be learning?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We will focus on fronted adverbials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Speech and the punctuation related to that.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Use of conjunctions 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Co-ordinate – and, but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Subordinate – because, after, before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Spellings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Creating narratives, newspaper reports and poems.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981" y="1990229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812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What we will be learning?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Place value to 10,000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Addition, subtraction, multiplication and division of 4 digits.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Area of shapes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Fractions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Decimals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Multiplication and division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981" y="1990229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02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ECFF6-73AA-3795-62FE-E0D8269B2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etter-join Plus 40" panose="02000505000000020003" pitchFamily="50" charset="0"/>
              </a:rPr>
              <a:t>Enquiry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7D293-AB0C-D0CA-FBFF-AC2AD76F7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Letter-join Plus 40" panose="02000505000000020003" pitchFamily="50" charset="0"/>
              </a:rPr>
              <a:t>Is it only when we govern ourselves we are well governed?</a:t>
            </a:r>
            <a:endParaRPr lang="en-GB" dirty="0">
              <a:latin typeface="Letter-join Plus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0069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Multiplication check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In the summer term Y4s will have a multiplication test.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It will completed on </a:t>
            </a:r>
            <a:r>
              <a:rPr lang="en-GB" dirty="0" err="1">
                <a:latin typeface="Letter-join Plus 40" panose="02000505000000020003" pitchFamily="50" charset="0"/>
              </a:rPr>
              <a:t>ipads</a:t>
            </a:r>
            <a:r>
              <a:rPr lang="en-GB" dirty="0">
                <a:latin typeface="Letter-join Plus 40" panose="02000505000000020003" pitchFamily="50" charset="0"/>
              </a:rPr>
              <a:t>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They have 25 questions, with 6 seconds for each question.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1 – 12 times table.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I want pupils to achieve the best they can do.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092532-6E6C-42FE-BFC8-B7F1B41B0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1546" y="66732"/>
            <a:ext cx="3196938" cy="319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924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Multiplication check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endParaRPr lang="en-GB" dirty="0">
              <a:latin typeface="Letter-join Plus 40" panose="02000505000000020003" pitchFamily="50" charset="0"/>
            </a:endParaRP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7B6484-A503-4B96-9D8F-9ADC2C8704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668" y="1877254"/>
            <a:ext cx="67341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808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At home, if possible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Read on a regular basis – 4 times a week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Times tables – this is a big one – logins are in their diaries.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Use of TTRS and the website to help your child with their times tables.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 Spellings – have children practise once or twice a week.  Spell out loud and on paper.  We will have a test most Fridays.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4915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Y4 Residential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Going to </a:t>
            </a:r>
            <a:r>
              <a:rPr lang="en-GB" dirty="0" err="1">
                <a:latin typeface="Letter-join Plus 40" panose="02000505000000020003" pitchFamily="50" charset="0"/>
              </a:rPr>
              <a:t>Walesby</a:t>
            </a:r>
            <a:r>
              <a:rPr lang="en-GB" dirty="0">
                <a:latin typeface="Letter-join Plus 40" panose="02000505000000020003" pitchFamily="50" charset="0"/>
              </a:rPr>
              <a:t> Forest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Monday 6</a:t>
            </a:r>
            <a:r>
              <a:rPr lang="en-GB" baseline="30000" dirty="0">
                <a:latin typeface="Letter-join Plus 40" panose="02000505000000020003" pitchFamily="50" charset="0"/>
              </a:rPr>
              <a:t>th</a:t>
            </a:r>
            <a:r>
              <a:rPr lang="en-GB" dirty="0">
                <a:latin typeface="Letter-join Plus 40" panose="02000505000000020003" pitchFamily="50" charset="0"/>
              </a:rPr>
              <a:t> July 2026 – Wednesday 8</a:t>
            </a:r>
            <a:r>
              <a:rPr lang="en-GB" baseline="30000" dirty="0">
                <a:latin typeface="Letter-join Plus 40" panose="02000505000000020003" pitchFamily="50" charset="0"/>
              </a:rPr>
              <a:t>th</a:t>
            </a:r>
            <a:r>
              <a:rPr lang="en-GB" dirty="0">
                <a:latin typeface="Letter-join Plus 40" panose="02000505000000020003" pitchFamily="50" charset="0"/>
              </a:rPr>
              <a:t> July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Price TBC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Letters will be sent out in due course </a:t>
            </a:r>
            <a:r>
              <a:rPr lang="en-GB">
                <a:latin typeface="Letter-join Plus 40" panose="02000505000000020003" pitchFamily="50" charset="0"/>
              </a:rPr>
              <a:t>regarding this</a:t>
            </a:r>
            <a:endParaRPr lang="en-GB" dirty="0">
              <a:latin typeface="Letter-join Plus 40" panose="02000505000000020003" pitchFamily="50" charset="0"/>
            </a:endParaRP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65296F-647B-415F-BD4A-3CD636010B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7385" y="448472"/>
            <a:ext cx="4163841" cy="243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559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Any questions?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r>
              <a:rPr lang="en-GB" dirty="0"/>
              <a:t> </a:t>
            </a:r>
          </a:p>
          <a:p>
            <a:endParaRPr lang="en-GB" sz="2000" dirty="0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96822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1B6B9232B71E43B55F64CEFB54D9DE" ma:contentTypeVersion="18" ma:contentTypeDescription="Create a new document." ma:contentTypeScope="" ma:versionID="d234d5b45b15df38fe51d14a60bff387">
  <xsd:schema xmlns:xsd="http://www.w3.org/2001/XMLSchema" xmlns:xs="http://www.w3.org/2001/XMLSchema" xmlns:p="http://schemas.microsoft.com/office/2006/metadata/properties" xmlns:ns2="e6ea33b4-6023-41e6-b8d4-400c8a582e3c" xmlns:ns3="7df54aaa-868d-42d4-8a6f-08933ad986c1" targetNamespace="http://schemas.microsoft.com/office/2006/metadata/properties" ma:root="true" ma:fieldsID="a35e9d25b2ada5bde928b38eeec77b28" ns2:_="" ns3:_="">
    <xsd:import namespace="e6ea33b4-6023-41e6-b8d4-400c8a582e3c"/>
    <xsd:import namespace="7df54aaa-868d-42d4-8a6f-08933ad986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ea33b4-6023-41e6-b8d4-400c8a582e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f54aaa-868d-42d4-8a6f-08933ad986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7cd108ff-9892-4d53-8f26-6e934fd146ff}" ma:internalName="TaxCatchAll" ma:showField="CatchAllData" ma:web="7df54aaa-868d-42d4-8a6f-08933ad986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f54aaa-868d-42d4-8a6f-08933ad986c1" xsi:nil="true"/>
    <lcf76f155ced4ddcb4097134ff3c332f xmlns="e6ea33b4-6023-41e6-b8d4-400c8a582e3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FF86A8C-E6BC-4355-853C-277920095A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ea33b4-6023-41e6-b8d4-400c8a582e3c"/>
    <ds:schemaRef ds:uri="7df54aaa-868d-42d4-8a6f-08933ad986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BA65DC-F62C-4522-8D42-10ED209088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2D84DB-B48D-4863-BEE4-C01746B70B40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e6ea33b4-6023-41e6-b8d4-400c8a582e3c"/>
    <ds:schemaRef ds:uri="http://purl.org/dc/dcmitype/"/>
    <ds:schemaRef ds:uri="http://schemas.microsoft.com/office/infopath/2007/PartnerControls"/>
    <ds:schemaRef ds:uri="http://schemas.microsoft.com/office/2006/documentManagement/types"/>
    <ds:schemaRef ds:uri="7df54aaa-868d-42d4-8a6f-08933ad986c1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6139</TotalTime>
  <Words>739</Words>
  <Application>Microsoft Office PowerPoint</Application>
  <PresentationFormat>Widescreen</PresentationFormat>
  <Paragraphs>121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MS Mincho</vt:lpstr>
      <vt:lpstr>Arial</vt:lpstr>
      <vt:lpstr>Calibri</vt:lpstr>
      <vt:lpstr>Calibri Light</vt:lpstr>
      <vt:lpstr>GT America Trial Light</vt:lpstr>
      <vt:lpstr>Letter-join Plus 40</vt:lpstr>
      <vt:lpstr>Slack-Lato</vt:lpstr>
      <vt:lpstr>Times New Roman</vt:lpstr>
      <vt:lpstr>Metropolitan</vt:lpstr>
      <vt:lpstr>A little about me</vt:lpstr>
      <vt:lpstr>Who’s who</vt:lpstr>
      <vt:lpstr>PowerPoint Presentation</vt:lpstr>
      <vt:lpstr>Online grooming: what to look out for …</vt:lpstr>
      <vt:lpstr>PowerPoint Presentation</vt:lpstr>
      <vt:lpstr>PowerPoint Presentation</vt:lpstr>
      <vt:lpstr>Uniform</vt:lpstr>
      <vt:lpstr>What my expectations of the class are:</vt:lpstr>
      <vt:lpstr>What we will be learning?</vt:lpstr>
      <vt:lpstr>What we will be learning?</vt:lpstr>
      <vt:lpstr>Enquiry</vt:lpstr>
      <vt:lpstr>Multiplication check</vt:lpstr>
      <vt:lpstr>Multiplication check</vt:lpstr>
      <vt:lpstr>At home, if possible</vt:lpstr>
      <vt:lpstr>Y4 Residential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Brodie</dc:creator>
  <cp:lastModifiedBy>Supply Staff 1</cp:lastModifiedBy>
  <cp:revision>70</cp:revision>
  <dcterms:created xsi:type="dcterms:W3CDTF">2021-09-11T09:54:53Z</dcterms:created>
  <dcterms:modified xsi:type="dcterms:W3CDTF">2025-09-12T15:10:38Z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0x0101002B1B6B9232B71E43B55F64CEFB54D9DE</vt:lpwstr>
  </property>
</Properties>
</file>