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a:srgbClr val="E0D612"/>
    <a:srgbClr val="DFDF13"/>
    <a:srgbClr val="D9871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43" d="100"/>
          <a:sy n="43" d="100"/>
        </p:scale>
        <p:origin x="36" y="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E4270B82-6E23-4D49-B2C9-ED445BA86868}" type="datetimeFigureOut">
              <a:rPr lang="en-GB" smtClean="0"/>
              <a:t>28/04/2021</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D8523080-2DE3-4EDE-881F-76A38E9E9A0E}"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374521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70B82-6E23-4D49-B2C9-ED445BA86868}" type="datetimeFigureOut">
              <a:rPr lang="en-GB" smtClean="0"/>
              <a:t>28/04/2021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523080-2DE3-4EDE-881F-76A38E9E9A0E}" type="slidenum">
              <a:rPr lang="en-GB" smtClean="0"/>
              <a:t>‹#›</a:t>
            </a:fld>
            <a:endParaRPr lang="en-GB"/>
          </a:p>
        </p:txBody>
      </p:sp>
    </p:spTree>
    <p:extLst>
      <p:ext uri="{BB962C8B-B14F-4D97-AF65-F5344CB8AC3E}">
        <p14:creationId xmlns:p14="http://schemas.microsoft.com/office/powerpoint/2010/main" val="2308371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4270B82-6E23-4D49-B2C9-ED445BA86868}" type="datetimeFigureOut">
              <a:rPr lang="en-GB" smtClean="0"/>
              <a:t>28/04/2021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523080-2DE3-4EDE-881F-76A38E9E9A0E}"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3091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4270B82-6E23-4D49-B2C9-ED445BA86868}" type="datetimeFigureOut">
              <a:rPr lang="en-GB" smtClean="0"/>
              <a:t>28/04/2021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523080-2DE3-4EDE-881F-76A38E9E9A0E}" type="slidenum">
              <a:rPr lang="en-GB" smtClean="0"/>
              <a:t>‹#›</a:t>
            </a:fld>
            <a:endParaRPr lang="en-GB"/>
          </a:p>
        </p:txBody>
      </p:sp>
    </p:spTree>
    <p:extLst>
      <p:ext uri="{BB962C8B-B14F-4D97-AF65-F5344CB8AC3E}">
        <p14:creationId xmlns:p14="http://schemas.microsoft.com/office/powerpoint/2010/main" val="3895480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4270B82-6E23-4D49-B2C9-ED445BA86868}" type="datetimeFigureOut">
              <a:rPr lang="en-GB" smtClean="0"/>
              <a:t>28/04/2021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8523080-2DE3-4EDE-881F-76A38E9E9A0E}"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260005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4270B82-6E23-4D49-B2C9-ED445BA86868}" type="datetimeFigureOut">
              <a:rPr lang="en-GB" smtClean="0"/>
              <a:t>28/04/2021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8523080-2DE3-4EDE-881F-76A38E9E9A0E}"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78326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270B82-6E23-4D49-B2C9-ED445BA86868}" type="datetimeFigureOut">
              <a:rPr lang="en-GB" smtClean="0"/>
              <a:t>28/04/2021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8523080-2DE3-4EDE-881F-76A38E9E9A0E}" type="slidenum">
              <a:rPr lang="en-GB" smtClean="0"/>
              <a:t>‹#›</a:t>
            </a:fld>
            <a:endParaRPr lang="en-GB"/>
          </a:p>
        </p:txBody>
      </p:sp>
    </p:spTree>
    <p:extLst>
      <p:ext uri="{BB962C8B-B14F-4D97-AF65-F5344CB8AC3E}">
        <p14:creationId xmlns:p14="http://schemas.microsoft.com/office/powerpoint/2010/main" val="9104917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4270B82-6E23-4D49-B2C9-ED445BA86868}" type="datetimeFigureOut">
              <a:rPr lang="en-GB" smtClean="0"/>
              <a:t>28/04/2021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523080-2DE3-4EDE-881F-76A38E9E9A0E}"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74023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4270B82-6E23-4D49-B2C9-ED445BA86868}" type="datetimeFigureOut">
              <a:rPr lang="en-GB" smtClean="0"/>
              <a:t>28/04/2021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523080-2DE3-4EDE-881F-76A38E9E9A0E}" type="slidenum">
              <a:rPr lang="en-GB" smtClean="0"/>
              <a:t>‹#›</a:t>
            </a:fld>
            <a:endParaRPr lang="en-GB"/>
          </a:p>
        </p:txBody>
      </p:sp>
    </p:spTree>
    <p:extLst>
      <p:ext uri="{BB962C8B-B14F-4D97-AF65-F5344CB8AC3E}">
        <p14:creationId xmlns:p14="http://schemas.microsoft.com/office/powerpoint/2010/main" val="19358808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4270B82-6E23-4D49-B2C9-ED445BA86868}" type="datetimeFigureOut">
              <a:rPr lang="en-GB" smtClean="0"/>
              <a:t>28/04/2021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523080-2DE3-4EDE-881F-76A38E9E9A0E}" type="slidenum">
              <a:rPr lang="en-GB" smtClean="0"/>
              <a:t>‹#›</a:t>
            </a:fld>
            <a:endParaRPr lang="en-GB"/>
          </a:p>
        </p:txBody>
      </p:sp>
    </p:spTree>
    <p:extLst>
      <p:ext uri="{BB962C8B-B14F-4D97-AF65-F5344CB8AC3E}">
        <p14:creationId xmlns:p14="http://schemas.microsoft.com/office/powerpoint/2010/main" val="16018015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4270B82-6E23-4D49-B2C9-ED445BA86868}" type="datetimeFigureOut">
              <a:rPr lang="en-GB" smtClean="0"/>
              <a:t>28/04/2021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523080-2DE3-4EDE-881F-76A38E9E9A0E}"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927383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4270B82-6E23-4D49-B2C9-ED445BA86868}" type="datetimeFigureOut">
              <a:rPr lang="en-GB" smtClean="0"/>
              <a:t>28/04/2021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523080-2DE3-4EDE-881F-76A38E9E9A0E}"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543841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4270B82-6E23-4D49-B2C9-ED445BA86868}" type="datetimeFigureOut">
              <a:rPr lang="en-GB" smtClean="0"/>
              <a:t>28/04/2021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523080-2DE3-4EDE-881F-76A38E9E9A0E}" type="slidenum">
              <a:rPr lang="en-GB" smtClean="0"/>
              <a:t>‹#›</a:t>
            </a:fld>
            <a:endParaRPr lang="en-GB"/>
          </a:p>
        </p:txBody>
      </p:sp>
    </p:spTree>
    <p:extLst>
      <p:ext uri="{BB962C8B-B14F-4D97-AF65-F5344CB8AC3E}">
        <p14:creationId xmlns:p14="http://schemas.microsoft.com/office/powerpoint/2010/main" val="33650712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4270B82-6E23-4D49-B2C9-ED445BA86868}" type="datetimeFigureOut">
              <a:rPr lang="en-GB" smtClean="0"/>
              <a:t>28/04/2021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523080-2DE3-4EDE-881F-76A38E9E9A0E}"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279688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4270B82-6E23-4D49-B2C9-ED445BA86868}" type="datetimeFigureOut">
              <a:rPr lang="en-GB" smtClean="0"/>
              <a:t>28/04/2021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523080-2DE3-4EDE-881F-76A38E9E9A0E}"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787397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70B82-6E23-4D49-B2C9-ED445BA86868}" type="datetimeFigureOut">
              <a:rPr lang="en-GB" smtClean="0"/>
              <a:t>28/04/2021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523080-2DE3-4EDE-881F-76A38E9E9A0E}"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771095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70B82-6E23-4D49-B2C9-ED445BA86868}" type="datetimeFigureOut">
              <a:rPr lang="en-GB" smtClean="0"/>
              <a:t>28/04/2021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523080-2DE3-4EDE-881F-76A38E9E9A0E}"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34496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4270B82-6E23-4D49-B2C9-ED445BA86868}" type="datetimeFigureOut">
              <a:rPr lang="en-GB" smtClean="0"/>
              <a:t>28/04/2021</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8523080-2DE3-4EDE-881F-76A38E9E9A0E}" type="slidenum">
              <a:rPr lang="en-GB" smtClean="0"/>
              <a:t>‹#›</a:t>
            </a:fld>
            <a:endParaRPr lang="en-GB"/>
          </a:p>
        </p:txBody>
      </p:sp>
    </p:spTree>
    <p:extLst>
      <p:ext uri="{BB962C8B-B14F-4D97-AF65-F5344CB8AC3E}">
        <p14:creationId xmlns:p14="http://schemas.microsoft.com/office/powerpoint/2010/main" val="66915852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9.xml"/><Relationship Id="rId5" Type="http://schemas.openxmlformats.org/officeDocument/2006/relationships/image" Target="../media/image12.jpe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8.xml"/><Relationship Id="rId5" Type="http://schemas.openxmlformats.org/officeDocument/2006/relationships/image" Target="../media/image21.jpe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hyperlink" Target="mailto:nhinton@bilsthorpefha.org" TargetMode="Externa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575E71FA-50BD-43F8-8C98-04339283A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3" name="Group 72">
            <a:extLst>
              <a:ext uri="{FF2B5EF4-FFF2-40B4-BE49-F238E27FC236}">
                <a16:creationId xmlns:a16="http://schemas.microsoft.com/office/drawing/2014/main" id="{CF1AA7F6-A589-4BC8-BC72-2CA6DC9083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74" name="Picture 73">
              <a:extLst>
                <a:ext uri="{FF2B5EF4-FFF2-40B4-BE49-F238E27FC236}">
                  <a16:creationId xmlns:a16="http://schemas.microsoft.com/office/drawing/2014/main" id="{53F5243F-7E41-439E-8991-C4F246D88F6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75" name="Rectangle 74">
              <a:extLst>
                <a:ext uri="{FF2B5EF4-FFF2-40B4-BE49-F238E27FC236}">
                  <a16:creationId xmlns:a16="http://schemas.microsoft.com/office/drawing/2014/main" id="{401A6B5F-1CF1-43AD-9E85-94E187210C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76" name="Picture 75">
              <a:extLst>
                <a:ext uri="{FF2B5EF4-FFF2-40B4-BE49-F238E27FC236}">
                  <a16:creationId xmlns:a16="http://schemas.microsoft.com/office/drawing/2014/main" id="{2F682A59-7E20-407C-A7F8-582295AC687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77" name="Picture 76">
              <a:extLst>
                <a:ext uri="{FF2B5EF4-FFF2-40B4-BE49-F238E27FC236}">
                  <a16:creationId xmlns:a16="http://schemas.microsoft.com/office/drawing/2014/main" id="{5E4AC24E-0670-406E-822F-AAA6DA2010D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0C08C641-51BB-48CE-BD85-1C5227313660}"/>
              </a:ext>
            </a:extLst>
          </p:cNvPr>
          <p:cNvSpPr>
            <a:spLocks noGrp="1"/>
          </p:cNvSpPr>
          <p:nvPr>
            <p:ph type="ctrTitle"/>
          </p:nvPr>
        </p:nvSpPr>
        <p:spPr>
          <a:xfrm>
            <a:off x="8013290" y="1041401"/>
            <a:ext cx="3079006" cy="2345264"/>
          </a:xfrm>
        </p:spPr>
        <p:txBody>
          <a:bodyPr>
            <a:normAutofit/>
          </a:bodyPr>
          <a:lstStyle/>
          <a:p>
            <a:r>
              <a:rPr lang="en-GB" sz="3700" b="1" dirty="0">
                <a:solidFill>
                  <a:srgbClr val="262626"/>
                </a:solidFill>
                <a:latin typeface="Bodoni MT Black" panose="02070A03080606020203" pitchFamily="18" charset="0"/>
              </a:rPr>
              <a:t>Bilsthorpe Flying High Academy</a:t>
            </a:r>
          </a:p>
        </p:txBody>
      </p:sp>
      <p:sp>
        <p:nvSpPr>
          <p:cNvPr id="3" name="Subtitle 2">
            <a:extLst>
              <a:ext uri="{FF2B5EF4-FFF2-40B4-BE49-F238E27FC236}">
                <a16:creationId xmlns:a16="http://schemas.microsoft.com/office/drawing/2014/main" id="{F98D5DFC-2724-441B-8400-42CB1536B72B}"/>
              </a:ext>
            </a:extLst>
          </p:cNvPr>
          <p:cNvSpPr>
            <a:spLocks noGrp="1"/>
          </p:cNvSpPr>
          <p:nvPr>
            <p:ph type="subTitle" idx="1"/>
          </p:nvPr>
        </p:nvSpPr>
        <p:spPr>
          <a:xfrm>
            <a:off x="7999431" y="3657596"/>
            <a:ext cx="3092865" cy="1933463"/>
          </a:xfrm>
        </p:spPr>
        <p:txBody>
          <a:bodyPr>
            <a:normAutofit/>
          </a:bodyPr>
          <a:lstStyle/>
          <a:p>
            <a:r>
              <a:rPr lang="en-GB" sz="3600" dirty="0">
                <a:solidFill>
                  <a:srgbClr val="000000"/>
                </a:solidFill>
              </a:rPr>
              <a:t>Parent Introduction</a:t>
            </a:r>
          </a:p>
        </p:txBody>
      </p:sp>
      <p:sp>
        <p:nvSpPr>
          <p:cNvPr id="79" name="Rectangle 78">
            <a:extLst>
              <a:ext uri="{FF2B5EF4-FFF2-40B4-BE49-F238E27FC236}">
                <a16:creationId xmlns:a16="http://schemas.microsoft.com/office/drawing/2014/main" id="{E89B1776-F953-4C0F-8E85-E9C66B1EF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4" y="1092200"/>
            <a:ext cx="6432130"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New Thrive Online Parent Toolkit | Dryden School">
            <a:extLst>
              <a:ext uri="{FF2B5EF4-FFF2-40B4-BE49-F238E27FC236}">
                <a16:creationId xmlns:a16="http://schemas.microsoft.com/office/drawing/2014/main" id="{7A0A18F8-2BE5-4D75-A5B1-D8688D99581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910" r="-1" b="515"/>
          <a:stretch/>
        </p:blipFill>
        <p:spPr bwMode="auto">
          <a:xfrm>
            <a:off x="2327364" y="1410208"/>
            <a:ext cx="3954720" cy="3858780"/>
          </a:xfrm>
          <a:prstGeom prst="rect">
            <a:avLst/>
          </a:prstGeom>
          <a:noFill/>
          <a:extLst>
            <a:ext uri="{909E8E84-426E-40DD-AFC4-6F175D3DCCD1}">
              <a14:hiddenFill xmlns:a14="http://schemas.microsoft.com/office/drawing/2010/main">
                <a:solidFill>
                  <a:srgbClr val="FFFFFF"/>
                </a:solidFill>
              </a14:hiddenFill>
            </a:ext>
          </a:extLst>
        </p:spPr>
      </p:pic>
      <p:cxnSp>
        <p:nvCxnSpPr>
          <p:cNvPr id="81" name="Straight Connector 80">
            <a:extLst>
              <a:ext uri="{FF2B5EF4-FFF2-40B4-BE49-F238E27FC236}">
                <a16:creationId xmlns:a16="http://schemas.microsoft.com/office/drawing/2014/main" id="{997356D0-D934-42B9-8291-DF34A3AC0C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999431" y="3509772"/>
            <a:ext cx="3074977" cy="12359"/>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615768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B89267-ADA3-4B07-9D15-A4481476A86E}"/>
              </a:ext>
            </a:extLst>
          </p:cNvPr>
          <p:cNvSpPr txBox="1"/>
          <p:nvPr/>
        </p:nvSpPr>
        <p:spPr>
          <a:xfrm>
            <a:off x="1246054" y="894792"/>
            <a:ext cx="9188389" cy="461665"/>
          </a:xfrm>
          <a:prstGeom prst="rect">
            <a:avLst/>
          </a:prstGeom>
          <a:noFill/>
        </p:spPr>
        <p:txBody>
          <a:bodyPr wrap="square" rtlCol="0">
            <a:spAutoFit/>
          </a:bodyPr>
          <a:lstStyle/>
          <a:p>
            <a:r>
              <a:rPr lang="en-GB" sz="2400" dirty="0">
                <a:solidFill>
                  <a:srgbClr val="7030A0"/>
                </a:solidFill>
              </a:rPr>
              <a:t>Meet the Team…</a:t>
            </a:r>
          </a:p>
        </p:txBody>
      </p:sp>
      <p:sp>
        <p:nvSpPr>
          <p:cNvPr id="3" name="TextBox 2">
            <a:extLst>
              <a:ext uri="{FF2B5EF4-FFF2-40B4-BE49-F238E27FC236}">
                <a16:creationId xmlns:a16="http://schemas.microsoft.com/office/drawing/2014/main" id="{84023B4D-D6B6-4ABA-BDB1-62ED7588037E}"/>
              </a:ext>
            </a:extLst>
          </p:cNvPr>
          <p:cNvSpPr txBox="1"/>
          <p:nvPr/>
        </p:nvSpPr>
        <p:spPr>
          <a:xfrm>
            <a:off x="795751" y="1882251"/>
            <a:ext cx="3142696" cy="2308324"/>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4" name="Speech Bubble: Oval 3">
            <a:extLst>
              <a:ext uri="{FF2B5EF4-FFF2-40B4-BE49-F238E27FC236}">
                <a16:creationId xmlns:a16="http://schemas.microsoft.com/office/drawing/2014/main" id="{701CBF07-BF66-4AF8-959F-AADC827D2003}"/>
              </a:ext>
            </a:extLst>
          </p:cNvPr>
          <p:cNvSpPr/>
          <p:nvPr/>
        </p:nvSpPr>
        <p:spPr>
          <a:xfrm>
            <a:off x="3873436" y="1096938"/>
            <a:ext cx="4380119" cy="2437831"/>
          </a:xfrm>
          <a:prstGeom prst="wedgeEllipseCallout">
            <a:avLst>
              <a:gd name="adj1" fmla="val 76573"/>
              <a:gd name="adj2" fmla="val 8051"/>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C78C1394-2C58-46C1-B5B2-76BE655FDB4D}"/>
              </a:ext>
            </a:extLst>
          </p:cNvPr>
          <p:cNvSpPr txBox="1"/>
          <p:nvPr/>
        </p:nvSpPr>
        <p:spPr>
          <a:xfrm>
            <a:off x="5313730" y="4006187"/>
            <a:ext cx="2659140" cy="2031325"/>
          </a:xfrm>
          <a:prstGeom prst="rect">
            <a:avLst/>
          </a:prstGeom>
          <a:noFill/>
        </p:spPr>
        <p:txBody>
          <a:bodyPr wrap="square" rtlCol="0">
            <a:spAutoFit/>
          </a:bodyPr>
          <a:lstStyle/>
          <a:p>
            <a:r>
              <a:rPr lang="en-GB" b="1" dirty="0">
                <a:solidFill>
                  <a:srgbClr val="00B050"/>
                </a:solidFill>
                <a:latin typeface="Arial" panose="020B0604020202020204" pitchFamily="34" charset="0"/>
                <a:cs typeface="Arial" panose="020B0604020202020204" pitchFamily="34" charset="0"/>
              </a:rPr>
              <a:t>Hi, I’m Mrs Carlin, Thrive Practitioner and Classroom Teacher.</a:t>
            </a:r>
          </a:p>
          <a:p>
            <a:r>
              <a:rPr lang="en-GB" b="1" dirty="0">
                <a:solidFill>
                  <a:srgbClr val="00B050"/>
                </a:solidFill>
                <a:latin typeface="Arial" panose="020B0604020202020204" pitchFamily="34" charset="0"/>
                <a:cs typeface="Arial" panose="020B0604020202020204" pitchFamily="34" charset="0"/>
              </a:rPr>
              <a:t>My favourite Thrive activity is story telling.</a:t>
            </a:r>
          </a:p>
          <a:p>
            <a:endParaRPr lang="en-GB" i="1" dirty="0">
              <a:solidFill>
                <a:srgbClr val="FF33CC"/>
              </a:solidFill>
            </a:endParaRPr>
          </a:p>
        </p:txBody>
      </p:sp>
      <p:sp>
        <p:nvSpPr>
          <p:cNvPr id="6" name="Speech Bubble: Oval 5">
            <a:extLst>
              <a:ext uri="{FF2B5EF4-FFF2-40B4-BE49-F238E27FC236}">
                <a16:creationId xmlns:a16="http://schemas.microsoft.com/office/drawing/2014/main" id="{8042304F-3031-40E1-8A07-6D67F1E793AF}"/>
              </a:ext>
            </a:extLst>
          </p:cNvPr>
          <p:cNvSpPr/>
          <p:nvPr/>
        </p:nvSpPr>
        <p:spPr>
          <a:xfrm>
            <a:off x="4645646" y="3859200"/>
            <a:ext cx="3728621" cy="2104008"/>
          </a:xfrm>
          <a:prstGeom prst="wedgeEllipseCallout">
            <a:avLst>
              <a:gd name="adj1" fmla="val -76483"/>
              <a:gd name="adj2" fmla="val -16966"/>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FA9BB423-F863-4494-AAB9-345889D6167B}"/>
              </a:ext>
            </a:extLst>
          </p:cNvPr>
          <p:cNvSpPr txBox="1"/>
          <p:nvPr/>
        </p:nvSpPr>
        <p:spPr>
          <a:xfrm>
            <a:off x="17126618" y="6419335"/>
            <a:ext cx="3142696" cy="2585323"/>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8" name="TextBox 7">
            <a:extLst>
              <a:ext uri="{FF2B5EF4-FFF2-40B4-BE49-F238E27FC236}">
                <a16:creationId xmlns:a16="http://schemas.microsoft.com/office/drawing/2014/main" id="{57ABA397-37ED-48E3-927F-CD109F0CBEC4}"/>
              </a:ext>
            </a:extLst>
          </p:cNvPr>
          <p:cNvSpPr txBox="1"/>
          <p:nvPr/>
        </p:nvSpPr>
        <p:spPr>
          <a:xfrm>
            <a:off x="12100764" y="8076960"/>
            <a:ext cx="3142696" cy="2308324"/>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10" name="TextBox 9">
            <a:extLst>
              <a:ext uri="{FF2B5EF4-FFF2-40B4-BE49-F238E27FC236}">
                <a16:creationId xmlns:a16="http://schemas.microsoft.com/office/drawing/2014/main" id="{52622C03-9F32-4B20-B568-4D858CF5F360}"/>
              </a:ext>
            </a:extLst>
          </p:cNvPr>
          <p:cNvSpPr txBox="1"/>
          <p:nvPr/>
        </p:nvSpPr>
        <p:spPr>
          <a:xfrm>
            <a:off x="4792197" y="1422425"/>
            <a:ext cx="3047329" cy="1754326"/>
          </a:xfrm>
          <a:prstGeom prst="rect">
            <a:avLst/>
          </a:prstGeom>
          <a:noFill/>
        </p:spPr>
        <p:txBody>
          <a:bodyPr wrap="square" rtlCol="0">
            <a:spAutoFit/>
          </a:bodyPr>
          <a:lstStyle/>
          <a:p>
            <a:r>
              <a:rPr lang="en-GB" b="1" dirty="0">
                <a:solidFill>
                  <a:srgbClr val="7030A0"/>
                </a:solidFill>
                <a:latin typeface="Arial" panose="020B0604020202020204" pitchFamily="34" charset="0"/>
                <a:cs typeface="Arial" panose="020B0604020202020204" pitchFamily="34" charset="0"/>
              </a:rPr>
              <a:t>Hi, I’m Ms Hinton, a Thrive Practitioner and Family Thrive Lead.</a:t>
            </a:r>
          </a:p>
          <a:p>
            <a:r>
              <a:rPr lang="en-GB" b="1" dirty="0">
                <a:solidFill>
                  <a:srgbClr val="7030A0"/>
                </a:solidFill>
                <a:latin typeface="Arial" panose="020B0604020202020204" pitchFamily="34" charset="0"/>
                <a:cs typeface="Arial" panose="020B0604020202020204" pitchFamily="34" charset="0"/>
              </a:rPr>
              <a:t>My favourite Thrive activity is getting messy with shaving foam!</a:t>
            </a:r>
          </a:p>
        </p:txBody>
      </p:sp>
      <p:pic>
        <p:nvPicPr>
          <p:cNvPr id="1030" name="Picture 6" descr="https://attachments.office.net/owa/slee%40nettleworth.notts.sch.uk/service.svc/s/GetAttachmentThumbnail?id=AQMkAGQ3YjhmM2YxLWNlZjUtNGM5NC04Yzc1LWU4NDVhYmYwZGYwMwBGAAADxqekRD%2BoakOOmXb5Sip2CgcAx%2BEi85sCu0qYGYzSBVFUgAAAAgEMAAAAx%2BEi85sCu0qYGYzSBVFUgAACU5dYegAAAAESABAAIajICj3JZ062vGYd%2Bt%2B2QA%3D%3D&amp;thumbnailType=2&amp;token=eyJhbGciOiJSUzI1NiIsImtpZCI6IjMwODE3OUNFNUY0QjUyRTc4QjJEQjg5NjZCQUY0RUNDMzcyN0FFRUUiLCJ0eXAiOiJKV1QiLCJ4NXQiOiJNSUY1emw5TFV1ZUxMYmlXYTY5T3pEY25ydTQifQ.eyJvcmlnaW4iOiJodHRwczovL291dGxvb2sub2ZmaWNlLmNvbSIsInVjIjoiNzFkYmY4YThlMjZhNDFkNjg3YTMwODY0YTQ2NjI4NjAiLCJzaWduaW5fc3RhdGUiOiJbXCJrbXNpXCJdIiwidmVyIjoiRXhjaGFuZ2UuQ2FsbGJhY2suVjEiLCJhcHBjdHhzZW5kZXIiOiJPd2FEb3dubG9hZEBmMDRjNjkwNC0wNGRhLTRkYjQtYWMwMy1iMDQ4NzIxNzI3MmMiLCJpc3NyaW5nIjoiV1ciLCJhcHBjdHgiOiJ7XCJtc2V4Y2hwcm90XCI6XCJvd2FcIixcInB1aWRcIjpcIjExNTM3NjU5MzI0MjYyODIyMzRcIixcInNjb3BlXCI6XCJPd2FEb3dubG9hZFwiLFwib2lkXCI6XCI2ZTk0MmQ5Yi0yYzM4LTQ0OTEtODMzYS0wMTg1OTc4MjRlOWVcIixcInByaW1hcnlzaWRcIjpcIlMtMS01LTIxLTQxMTAzMzM3NzItNTU0NDY4MjUwLTMyOTg0ODg0MDAtMTc1NjAzNzVcIn0iLCJuYmYiOjE2MTA5ODEzNDgsImV4cCI6MTYxMDk4MTk0OCwiaXNzIjoiMDAwMDAwMDItMDAwMC0wZmYxLWNlMDAtMDAwMDAwMDAwMDAwQGYwNGM2OTA0LTA0ZGEtNGRiNC1hYzAzLWIwNDg3MjE3MjcyYyIsImF1ZCI6IjAwMDAwMDAyLTAwMDAtMGZmMS1jZTAwLTAwMDAwMDAwMDAwMC9hdHRhY2htZW50cy5vZmZpY2UubmV0QGYwNGM2OTA0LTA0ZGEtNGRiNC1hYzAzLWIwNDg3MjE3MjcyYyIsImhhcHAiOiJvd2EifQ.gedkd_IRmn56zVT0ymhyUt6HTSp_xi3I7kh3h-ASCOfCcuqIA6j_EQ7krMXhR_E91xQW6PRMo6_8PwRZimU7_ObE89Mh-Vp_sSIRRG99TWTv-PaV1vrQ9SwGEOobxPas6czHyIlABfAvV6fykFHwT3f9rvAoiN747M2uwRGABbe9GBf0TGkLK0ABWzIGxmXpTLkfIlHG7KVUqSQVzRjsDc-CHMu7iqZK3ngUpreBk2Sp4ViU1jA6WCtIvJ8Oq9LSNN04V78NTYuqkJWm_lPZTBQBdq8R3l6PKid07uoif0QD6twr_uZu7vJzjGNZuKl558i9d4RbjRZyjjkvNAzdSQ&amp;X-OWA-CANARY=hdi320Zfq0W80BYae9VyAwAHFFrAu9gYOALD3G3jHwtFYP4b2DclAiF-xPup0ZNs9gJ5sVo5CFs.&amp;owa=outlook.office.com&amp;scriptVer=20210103002.07&amp;animation=tr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906" y="2674008"/>
            <a:ext cx="3034447" cy="303444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previe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91144" y="960760"/>
            <a:ext cx="3790950" cy="3790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1983462"/>
      </p:ext>
    </p:extLst>
  </p:cSld>
  <p:clrMapOvr>
    <a:masterClrMapping/>
  </p:clrMapOvr>
  <mc:AlternateContent xmlns:mc="http://schemas.openxmlformats.org/markup-compatibility/2006" xmlns:p14="http://schemas.microsoft.com/office/powerpoint/2010/main">
    <mc:Choice Requires="p14">
      <p:transition spd="slow" p14:dur="2000" advTm="14104"/>
    </mc:Choice>
    <mc:Fallback xmlns="">
      <p:transition spd="slow" advTm="1410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3FC22-FBE3-451A-8DEF-F50EBC4CFA36}"/>
              </a:ext>
            </a:extLst>
          </p:cNvPr>
          <p:cNvSpPr>
            <a:spLocks noGrp="1"/>
          </p:cNvSpPr>
          <p:nvPr>
            <p:ph type="title"/>
          </p:nvPr>
        </p:nvSpPr>
        <p:spPr>
          <a:xfrm>
            <a:off x="707923" y="634182"/>
            <a:ext cx="10751573" cy="1769806"/>
          </a:xfrm>
        </p:spPr>
        <p:txBody>
          <a:bodyPr>
            <a:normAutofit fontScale="90000"/>
          </a:bodyPr>
          <a:lstStyle/>
          <a:p>
            <a:r>
              <a:rPr lang="en-GB" sz="4000" dirty="0">
                <a:solidFill>
                  <a:srgbClr val="00B0F0"/>
                </a:solidFill>
              </a:rPr>
              <a:t>What is the Thrive Approach?</a:t>
            </a:r>
            <a:br>
              <a:rPr lang="en-GB" sz="4000" dirty="0"/>
            </a:br>
            <a:r>
              <a:rPr lang="en-GB" sz="2700" dirty="0"/>
              <a:t>The Thrive Approach is a dynamic developmental approach to working with children and young people that supports their emotional and social wellbeing as the foundation to improve learning</a:t>
            </a:r>
            <a:r>
              <a:rPr lang="en-GB" sz="4000" dirty="0"/>
              <a:t>.</a:t>
            </a:r>
            <a:endParaRPr lang="en-GB" dirty="0"/>
          </a:p>
        </p:txBody>
      </p:sp>
      <p:sp>
        <p:nvSpPr>
          <p:cNvPr id="4" name="Content Placeholder 3">
            <a:extLst>
              <a:ext uri="{FF2B5EF4-FFF2-40B4-BE49-F238E27FC236}">
                <a16:creationId xmlns:a16="http://schemas.microsoft.com/office/drawing/2014/main" id="{5C8AC067-4687-4D15-B6BA-608CDCFA9E23}"/>
              </a:ext>
            </a:extLst>
          </p:cNvPr>
          <p:cNvSpPr>
            <a:spLocks noGrp="1"/>
          </p:cNvSpPr>
          <p:nvPr>
            <p:ph sz="half" idx="2"/>
          </p:nvPr>
        </p:nvSpPr>
        <p:spPr/>
        <p:txBody>
          <a:bodyPr>
            <a:normAutofit lnSpcReduction="10000"/>
          </a:bodyPr>
          <a:lstStyle/>
          <a:p>
            <a:r>
              <a:rPr lang="en-GB" sz="2000" dirty="0"/>
              <a:t>The Thrive Approach is based on four areas of research: neuroscience, attachment, child development and creative play.</a:t>
            </a:r>
          </a:p>
          <a:p>
            <a:r>
              <a:rPr lang="en-GB" sz="2000" dirty="0"/>
              <a:t>Thrive was developed in 1994 by a multi-agency team of teacher, former Ofsted inspectors, social workers and therapists.</a:t>
            </a:r>
          </a:p>
          <a:p>
            <a:r>
              <a:rPr lang="en-GB" sz="2000" dirty="0"/>
              <a:t>Thrive is used in a variety of settings by many professionals around the world, supporting more than 330,000 children.</a:t>
            </a:r>
          </a:p>
        </p:txBody>
      </p:sp>
      <p:pic>
        <p:nvPicPr>
          <p:cNvPr id="5" name="Content Placeholder 3">
            <a:extLst>
              <a:ext uri="{FF2B5EF4-FFF2-40B4-BE49-F238E27FC236}">
                <a16:creationId xmlns:a16="http://schemas.microsoft.com/office/drawing/2014/main" id="{FAEF4129-0A38-4A2E-B0D0-1C01733C9F39}"/>
              </a:ext>
            </a:extLst>
          </p:cNvPr>
          <p:cNvPicPr>
            <a:picLocks noGrp="1" noChangeAspect="1"/>
          </p:cNvPicPr>
          <p:nvPr>
            <p:ph sz="half" idx="1"/>
          </p:nvPr>
        </p:nvPicPr>
        <p:blipFill rotWithShape="1">
          <a:blip r:embed="rId2"/>
          <a:srcRect l="32020" t="22121" r="16465" b="9641"/>
          <a:stretch/>
        </p:blipFill>
        <p:spPr>
          <a:xfrm>
            <a:off x="1436467" y="2560638"/>
            <a:ext cx="4442266" cy="3309937"/>
          </a:xfrm>
          <a:prstGeom prst="rect">
            <a:avLst/>
          </a:prstGeom>
        </p:spPr>
      </p:pic>
    </p:spTree>
    <p:extLst>
      <p:ext uri="{BB962C8B-B14F-4D97-AF65-F5344CB8AC3E}">
        <p14:creationId xmlns:p14="http://schemas.microsoft.com/office/powerpoint/2010/main" val="14235097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E9BE1-3A18-4FAD-814A-29BA8CDD32D5}"/>
              </a:ext>
            </a:extLst>
          </p:cNvPr>
          <p:cNvSpPr>
            <a:spLocks noGrp="1"/>
          </p:cNvSpPr>
          <p:nvPr>
            <p:ph type="title"/>
          </p:nvPr>
        </p:nvSpPr>
        <p:spPr>
          <a:xfrm>
            <a:off x="400878" y="613396"/>
            <a:ext cx="6241816" cy="904875"/>
          </a:xfrm>
        </p:spPr>
        <p:txBody>
          <a:bodyPr/>
          <a:lstStyle/>
          <a:p>
            <a:r>
              <a:rPr lang="en-GB" dirty="0"/>
              <a:t>Brain Science – The Triune Brain</a:t>
            </a:r>
          </a:p>
        </p:txBody>
      </p:sp>
      <p:sp>
        <p:nvSpPr>
          <p:cNvPr id="4" name="Text Placeholder 3">
            <a:extLst>
              <a:ext uri="{FF2B5EF4-FFF2-40B4-BE49-F238E27FC236}">
                <a16:creationId xmlns:a16="http://schemas.microsoft.com/office/drawing/2014/main" id="{9659B992-1BE5-4B80-B764-F209FEDF3C58}"/>
              </a:ext>
            </a:extLst>
          </p:cNvPr>
          <p:cNvSpPr>
            <a:spLocks noGrp="1"/>
          </p:cNvSpPr>
          <p:nvPr>
            <p:ph type="body" sz="half" idx="2"/>
          </p:nvPr>
        </p:nvSpPr>
        <p:spPr>
          <a:xfrm>
            <a:off x="7185990" y="895350"/>
            <a:ext cx="4194314" cy="5237093"/>
          </a:xfrm>
        </p:spPr>
        <p:txBody>
          <a:bodyPr/>
          <a:lstStyle/>
          <a:p>
            <a:r>
              <a:rPr lang="en-GB" dirty="0"/>
              <a:t>The Triune Brain is very simplified model of our brain, highlighting three main areas; </a:t>
            </a:r>
          </a:p>
          <a:p>
            <a:pPr algn="l"/>
            <a:r>
              <a:rPr lang="en-GB" dirty="0">
                <a:solidFill>
                  <a:srgbClr val="FF0000"/>
                </a:solidFill>
              </a:rPr>
              <a:t>The Brain Stem, often referred to as the instinct brain or reptile brain. This is the first part of the brain to develop and tells us to breath, sleep, hunger etc. It will also tell us to “Fight, Flight or Freeze” when danger is detected.</a:t>
            </a:r>
          </a:p>
          <a:p>
            <a:pPr algn="l"/>
            <a:r>
              <a:rPr lang="en-GB" dirty="0">
                <a:solidFill>
                  <a:srgbClr val="D98719"/>
                </a:solidFill>
              </a:rPr>
              <a:t>The Limbic System, otherwise known as the emotional brain or mammal brain. These are where our earliest, none-visual memories are stored and where our emotions are triggered. </a:t>
            </a:r>
          </a:p>
          <a:p>
            <a:pPr algn="l"/>
            <a:r>
              <a:rPr lang="en-GB" dirty="0">
                <a:solidFill>
                  <a:srgbClr val="E0D612"/>
                </a:solidFill>
              </a:rPr>
              <a:t>The Cortex is our cognitive or thinking brain, it is what makes us human - being able to analyse and gain perspective before making a decision. </a:t>
            </a:r>
          </a:p>
        </p:txBody>
      </p:sp>
      <p:pic>
        <p:nvPicPr>
          <p:cNvPr id="5" name="Picture 4">
            <a:extLst>
              <a:ext uri="{FF2B5EF4-FFF2-40B4-BE49-F238E27FC236}">
                <a16:creationId xmlns:a16="http://schemas.microsoft.com/office/drawing/2014/main" id="{068FA2F9-C113-484D-8733-E0D94274167A}"/>
              </a:ext>
            </a:extLst>
          </p:cNvPr>
          <p:cNvPicPr/>
          <p:nvPr/>
        </p:nvPicPr>
        <p:blipFill rotWithShape="1">
          <a:blip r:embed="rId2"/>
          <a:srcRect l="13495" t="5524" r="14053" b="3710"/>
          <a:stretch/>
        </p:blipFill>
        <p:spPr bwMode="auto">
          <a:xfrm>
            <a:off x="811695" y="1628774"/>
            <a:ext cx="6374295" cy="433387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882060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14F7DB2-2747-44B1-8CCD-EA4CF6EABA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0" name="Picture 9">
              <a:extLst>
                <a:ext uri="{FF2B5EF4-FFF2-40B4-BE49-F238E27FC236}">
                  <a16:creationId xmlns:a16="http://schemas.microsoft.com/office/drawing/2014/main" id="{6B274392-2BAA-4EFD-A7A4-941ABF7B2B1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1" name="Rectangle 10">
              <a:extLst>
                <a:ext uri="{FF2B5EF4-FFF2-40B4-BE49-F238E27FC236}">
                  <a16:creationId xmlns:a16="http://schemas.microsoft.com/office/drawing/2014/main" id="{54E9F97B-B428-4C46-8004-BC4A40DEF3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a:extLst>
                <a:ext uri="{FF2B5EF4-FFF2-40B4-BE49-F238E27FC236}">
                  <a16:creationId xmlns:a16="http://schemas.microsoft.com/office/drawing/2014/main" id="{F6C42F04-DEA1-45C3-9F84-8B1652F9C90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3" name="Picture 12">
              <a:extLst>
                <a:ext uri="{FF2B5EF4-FFF2-40B4-BE49-F238E27FC236}">
                  <a16:creationId xmlns:a16="http://schemas.microsoft.com/office/drawing/2014/main" id="{DA860151-6D39-4EDD-99B8-908690A0DD3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15" name="Straight Connector 14">
            <a:extLst>
              <a:ext uri="{FF2B5EF4-FFF2-40B4-BE49-F238E27FC236}">
                <a16:creationId xmlns:a16="http://schemas.microsoft.com/office/drawing/2014/main" id="{2C02D87C-1E23-4B24-AFE6-A85743C72F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17" name="Rectangle 16">
            <a:extLst>
              <a:ext uri="{FF2B5EF4-FFF2-40B4-BE49-F238E27FC236}">
                <a16:creationId xmlns:a16="http://schemas.microsoft.com/office/drawing/2014/main" id="{DC878D9A-77BE-4701-AE3D-EEFC53CD5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643BE08-0ED1-4B73-AC6D-B7E26A59C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663" y="469900"/>
            <a:ext cx="3695002" cy="5918200"/>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956B2094-7FC0-45FC-BFED-3CB88CEE6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668" y="635508"/>
            <a:ext cx="3364992"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F088BD69-8B2A-48F1-B0A7-E739900C6873}"/>
              </a:ext>
            </a:extLst>
          </p:cNvPr>
          <p:cNvSpPr>
            <a:spLocks noGrp="1"/>
          </p:cNvSpPr>
          <p:nvPr>
            <p:ph type="title"/>
          </p:nvPr>
        </p:nvSpPr>
        <p:spPr>
          <a:xfrm>
            <a:off x="952108" y="954756"/>
            <a:ext cx="2730414" cy="4946003"/>
          </a:xfrm>
        </p:spPr>
        <p:txBody>
          <a:bodyPr vert="horz" lIns="91440" tIns="45720" rIns="91440" bIns="45720" rtlCol="0" anchor="ctr">
            <a:normAutofit/>
          </a:bodyPr>
          <a:lstStyle/>
          <a:p>
            <a:r>
              <a:rPr lang="en-US" sz="4400" dirty="0">
                <a:solidFill>
                  <a:srgbClr val="FFFFFF"/>
                </a:solidFill>
              </a:rPr>
              <a:t>What happens to our brain when we ‘blow our top’?</a:t>
            </a:r>
          </a:p>
        </p:txBody>
      </p:sp>
      <p:sp>
        <p:nvSpPr>
          <p:cNvPr id="23" name="Rectangle 22">
            <a:extLst>
              <a:ext uri="{FF2B5EF4-FFF2-40B4-BE49-F238E27FC236}">
                <a16:creationId xmlns:a16="http://schemas.microsoft.com/office/drawing/2014/main" id="{07A4B640-BB7F-4272-A710-068DBA9F9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4" cy="6858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2232F676-2117-4AA7-A323-FAB4FEFBD15C}"/>
              </a:ext>
            </a:extLst>
          </p:cNvPr>
          <p:cNvSpPr>
            <a:spLocks noGrp="1"/>
          </p:cNvSpPr>
          <p:nvPr>
            <p:ph type="body" sz="half" idx="2"/>
          </p:nvPr>
        </p:nvSpPr>
        <p:spPr>
          <a:xfrm>
            <a:off x="9540621" y="0"/>
            <a:ext cx="2683035" cy="4886325"/>
          </a:xfrm>
        </p:spPr>
        <p:txBody>
          <a:bodyPr vert="horz" lIns="91440" tIns="45720" rIns="91440" bIns="45720" rtlCol="0" anchor="ctr">
            <a:normAutofit/>
          </a:bodyPr>
          <a:lstStyle/>
          <a:p>
            <a:pPr algn="l">
              <a:buFont typeface="Arial"/>
              <a:buChar char="•"/>
            </a:pPr>
            <a:r>
              <a:rPr lang="en-US" dirty="0"/>
              <a:t>We all know that feeling when we have just had enough and we ‘blow our top’ and lose it. It happens to us all! We’ve had a bad day and that one little thing is just too much!!!!</a:t>
            </a:r>
          </a:p>
          <a:p>
            <a:pPr algn="l">
              <a:buFont typeface="Arial"/>
              <a:buChar char="•"/>
            </a:pPr>
            <a:r>
              <a:rPr lang="en-US" dirty="0"/>
              <a:t>What is interesting is at this point, our cortex (thinking brain) physically detaches from the rest of our brain, flicking up, and leaving our limbic system (emotions) or even brain stem (flight, fight or freeze) to react. </a:t>
            </a:r>
          </a:p>
        </p:txBody>
      </p:sp>
      <p:pic>
        <p:nvPicPr>
          <p:cNvPr id="2052" name="Picture 4" descr="Hello everybody! 😀 Our #idiom of the day is ”Blow your top”, which means  &quot;to become very angry&quot;. The phrase might … | Idioms, English idioms,  Idiomatic expressions">
            <a:extLst>
              <a:ext uri="{FF2B5EF4-FFF2-40B4-BE49-F238E27FC236}">
                <a16:creationId xmlns:a16="http://schemas.microsoft.com/office/drawing/2014/main" id="{FA443FCC-DB36-4613-BCA9-D81DBDB9EA0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4328" y="0"/>
            <a:ext cx="4886325" cy="48863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5305627-7674-47AC-8C24-8DB9D439D95C}"/>
              </a:ext>
            </a:extLst>
          </p:cNvPr>
          <p:cNvSpPr txBox="1"/>
          <p:nvPr/>
        </p:nvSpPr>
        <p:spPr>
          <a:xfrm>
            <a:off x="4943475" y="5167312"/>
            <a:ext cx="6949777" cy="923330"/>
          </a:xfrm>
          <a:prstGeom prst="rect">
            <a:avLst/>
          </a:prstGeom>
          <a:noFill/>
        </p:spPr>
        <p:txBody>
          <a:bodyPr wrap="square" rtlCol="0">
            <a:spAutoFit/>
          </a:bodyPr>
          <a:lstStyle/>
          <a:p>
            <a:r>
              <a:rPr lang="en-GB" dirty="0"/>
              <a:t>This is why we see such extreme emotive reactions in our children, who are less able to self-regulate and have a less advanced stress-regulation system to be able to deal with the situation. </a:t>
            </a:r>
          </a:p>
        </p:txBody>
      </p:sp>
    </p:spTree>
    <p:extLst>
      <p:ext uri="{BB962C8B-B14F-4D97-AF65-F5344CB8AC3E}">
        <p14:creationId xmlns:p14="http://schemas.microsoft.com/office/powerpoint/2010/main" val="26767753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27" name="Rectangle 18">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0">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1" y="484632"/>
            <a:ext cx="11222737"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517456-9629-49FE-9BD3-C542716BBC11}"/>
              </a:ext>
            </a:extLst>
          </p:cNvPr>
          <p:cNvSpPr>
            <a:spLocks noGrp="1"/>
          </p:cNvSpPr>
          <p:nvPr>
            <p:ph type="title"/>
          </p:nvPr>
        </p:nvSpPr>
        <p:spPr>
          <a:xfrm>
            <a:off x="804421" y="796374"/>
            <a:ext cx="10583158" cy="880027"/>
          </a:xfrm>
        </p:spPr>
        <p:txBody>
          <a:bodyPr>
            <a:normAutofit/>
          </a:bodyPr>
          <a:lstStyle/>
          <a:p>
            <a:r>
              <a:rPr lang="en-GB">
                <a:solidFill>
                  <a:srgbClr val="FFFFFF"/>
                </a:solidFill>
              </a:rPr>
              <a:t>So…what does Thrive do to help with this?</a:t>
            </a:r>
          </a:p>
        </p:txBody>
      </p:sp>
      <p:sp>
        <p:nvSpPr>
          <p:cNvPr id="29" name="Rectangle 22">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747" y="648377"/>
            <a:ext cx="10890504"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30" name="Rectangle 24">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4C01309-32F2-43D1-AE5C-63A620677F07}"/>
              </a:ext>
            </a:extLst>
          </p:cNvPr>
          <p:cNvSpPr>
            <a:spLocks noGrp="1"/>
          </p:cNvSpPr>
          <p:nvPr>
            <p:ph idx="1"/>
          </p:nvPr>
        </p:nvSpPr>
        <p:spPr>
          <a:xfrm>
            <a:off x="3915921" y="2572953"/>
            <a:ext cx="7791447" cy="3998094"/>
          </a:xfrm>
        </p:spPr>
        <p:txBody>
          <a:bodyPr>
            <a:normAutofit fontScale="92500"/>
          </a:bodyPr>
          <a:lstStyle/>
          <a:p>
            <a:pPr>
              <a:lnSpc>
                <a:spcPct val="90000"/>
              </a:lnSpc>
            </a:pPr>
            <a:r>
              <a:rPr lang="en-GB" sz="2200" dirty="0"/>
              <a:t>Think of your child’s stress-regulation system as a Jenga block tower. All of their early experiences, relationships and interactions have contributed to the foundations of the tower. Every tower will be different but some will be more wobbly than others (I’m sure at the moment all of our towers are very wobbly!).</a:t>
            </a:r>
          </a:p>
          <a:p>
            <a:pPr>
              <a:lnSpc>
                <a:spcPct val="90000"/>
              </a:lnSpc>
            </a:pPr>
            <a:r>
              <a:rPr lang="en-GB" sz="2200" dirty="0"/>
              <a:t>Each event which is stressful for a child, removes a Jenga block. This could be a new baby, a death in the family, child starting school, a change in the family home, moving house. Let us emphasise here that everybody has missing blocks in their Jenga tower – this is life.</a:t>
            </a:r>
          </a:p>
          <a:p>
            <a:pPr>
              <a:lnSpc>
                <a:spcPct val="90000"/>
              </a:lnSpc>
            </a:pPr>
            <a:r>
              <a:rPr lang="en-GB" sz="2200" dirty="0"/>
              <a:t>Thrive supports children to rebuild the missing blocks, from bottom up, developing stronger foundations for resilience and teaching children the language and skills to support their emotional wellbeing.</a:t>
            </a:r>
          </a:p>
          <a:p>
            <a:pPr>
              <a:lnSpc>
                <a:spcPct val="90000"/>
              </a:lnSpc>
            </a:pPr>
            <a:endParaRPr lang="en-GB" sz="2200" dirty="0"/>
          </a:p>
        </p:txBody>
      </p:sp>
      <p:pic>
        <p:nvPicPr>
          <p:cNvPr id="3074" name="Picture 2" descr="Jenga - Wikipedia">
            <a:extLst>
              <a:ext uri="{FF2B5EF4-FFF2-40B4-BE49-F238E27FC236}">
                <a16:creationId xmlns:a16="http://schemas.microsoft.com/office/drawing/2014/main" id="{9DF9311E-5BA7-41AC-BD74-2E6EFFEFA2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1562" y="2885846"/>
            <a:ext cx="2095500" cy="312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4798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Glendale-River Hills School District News - Glendale-River Hills School  District">
            <a:extLst>
              <a:ext uri="{FF2B5EF4-FFF2-40B4-BE49-F238E27FC236}">
                <a16:creationId xmlns:a16="http://schemas.microsoft.com/office/drawing/2014/main" id="{8AA72451-E42D-4000-BC41-59B13EB9AE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52233" y="715802"/>
            <a:ext cx="3476626" cy="389510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87444CB-AFBD-45A4-A853-714E9EF790EB}"/>
              </a:ext>
            </a:extLst>
          </p:cNvPr>
          <p:cNvSpPr>
            <a:spLocks noGrp="1"/>
          </p:cNvSpPr>
          <p:nvPr>
            <p:ph type="title"/>
          </p:nvPr>
        </p:nvSpPr>
        <p:spPr>
          <a:xfrm>
            <a:off x="1295401" y="715802"/>
            <a:ext cx="9601196" cy="1303867"/>
          </a:xfrm>
        </p:spPr>
        <p:txBody>
          <a:bodyPr/>
          <a:lstStyle/>
          <a:p>
            <a:r>
              <a:rPr lang="en-GB" dirty="0"/>
              <a:t>Thrive in school</a:t>
            </a:r>
          </a:p>
        </p:txBody>
      </p:sp>
      <p:sp>
        <p:nvSpPr>
          <p:cNvPr id="3" name="Content Placeholder 2">
            <a:extLst>
              <a:ext uri="{FF2B5EF4-FFF2-40B4-BE49-F238E27FC236}">
                <a16:creationId xmlns:a16="http://schemas.microsoft.com/office/drawing/2014/main" id="{C0F61D23-2258-4CAB-9BFA-E5F40B54EFA4}"/>
              </a:ext>
            </a:extLst>
          </p:cNvPr>
          <p:cNvSpPr>
            <a:spLocks noGrp="1"/>
          </p:cNvSpPr>
          <p:nvPr>
            <p:ph idx="1"/>
          </p:nvPr>
        </p:nvSpPr>
        <p:spPr>
          <a:xfrm>
            <a:off x="1295401" y="2512382"/>
            <a:ext cx="9601196" cy="3629816"/>
          </a:xfrm>
        </p:spPr>
        <p:txBody>
          <a:bodyPr>
            <a:normAutofit fontScale="92500" lnSpcReduction="10000"/>
          </a:bodyPr>
          <a:lstStyle/>
          <a:p>
            <a:r>
              <a:rPr lang="en-GB" dirty="0"/>
              <a:t>At Bilsthorpe Flying High Academy we provide a Whole School Thrive Approach; all children will benefit from Thrive. </a:t>
            </a:r>
          </a:p>
          <a:p>
            <a:r>
              <a:rPr lang="en-GB" dirty="0"/>
              <a:t>We use the online Thrive Approach toolkit to profile every class. This not only highlights any children who may need more intense support but also indicates how the class are developing and feeling as a whole, enabling the teacher to deliver specific activities to support children in the moment.</a:t>
            </a:r>
          </a:p>
          <a:p>
            <a:r>
              <a:rPr lang="en-GB" dirty="0"/>
              <a:t>Our licensed practitioners are then able to deliver more specialised and intense support to those children who need this. Support may be offered through small group or 1:1 work and may be delivered for a short period of time or to support longer term.</a:t>
            </a:r>
          </a:p>
        </p:txBody>
      </p:sp>
      <p:pic>
        <p:nvPicPr>
          <p:cNvPr id="4098" name="Picture 2" descr="Somerset children &amp; young people : Health &amp; Wellbeing : Supporting Parents  - Primary Eandb">
            <a:extLst>
              <a:ext uri="{FF2B5EF4-FFF2-40B4-BE49-F238E27FC236}">
                <a16:creationId xmlns:a16="http://schemas.microsoft.com/office/drawing/2014/main" id="{493501DB-AC43-4975-AA97-466DD79307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7261" y="715802"/>
            <a:ext cx="2221790" cy="16492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75669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9" name="Rectangle 7">
            <a:extLst>
              <a:ext uri="{FF2B5EF4-FFF2-40B4-BE49-F238E27FC236}">
                <a16:creationId xmlns:a16="http://schemas.microsoft.com/office/drawing/2014/main" id="{278BC618-3289-4C64-902D-506AF437E6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stretch/>
          </a:blipFill>
          <a:ln w="15875" cap="flat" cmpd="sng" algn="ctr">
            <a:solidFill>
              <a:srgbClr val="AB946B">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Garamond" panose="02020404030301010803"/>
              <a:ea typeface="+mn-ea"/>
              <a:cs typeface="+mn-cs"/>
            </a:endParaRPr>
          </a:p>
        </p:txBody>
      </p:sp>
      <p:pic>
        <p:nvPicPr>
          <p:cNvPr id="20" name="Picture 9">
            <a:extLst>
              <a:ext uri="{FF2B5EF4-FFF2-40B4-BE49-F238E27FC236}">
                <a16:creationId xmlns:a16="http://schemas.microsoft.com/office/drawing/2014/main" id="{133D31B1-9C37-4542-80D3-7B54026F28E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cxnSp>
        <p:nvCxnSpPr>
          <p:cNvPr id="21" name="Straight Connector 11">
            <a:extLst>
              <a:ext uri="{FF2B5EF4-FFF2-40B4-BE49-F238E27FC236}">
                <a16:creationId xmlns:a16="http://schemas.microsoft.com/office/drawing/2014/main" id="{10D273FA-71CB-4AEB-8F60-67AB3375E3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83042" y="2400639"/>
            <a:ext cx="9273858" cy="0"/>
          </a:xfrm>
          <a:prstGeom prst="line">
            <a:avLst/>
          </a:prstGeom>
        </p:spPr>
        <p:style>
          <a:lnRef idx="2">
            <a:schemeClr val="accent1"/>
          </a:lnRef>
          <a:fillRef idx="0">
            <a:schemeClr val="accent1"/>
          </a:fillRef>
          <a:effectRef idx="1">
            <a:schemeClr val="accent1"/>
          </a:effectRef>
          <a:fontRef idx="minor">
            <a:schemeClr val="tx1"/>
          </a:fontRef>
        </p:style>
      </p:cxnSp>
      <p:pic>
        <p:nvPicPr>
          <p:cNvPr id="5122" name="Picture 2" descr="Free Images : isolated, on, white, fine art, feather illustration, feather  illustrations, orange feather, feathers, painting, artistic, quill, leaf,  yellow, botany, plant 3240x4703 - Nika Akin - 1596644 - Free stock photos -  PxHere">
            <a:extLst>
              <a:ext uri="{FF2B5EF4-FFF2-40B4-BE49-F238E27FC236}">
                <a16:creationId xmlns:a16="http://schemas.microsoft.com/office/drawing/2014/main" id="{A494F2F6-2F66-47AF-B3B4-074FDDAF196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378845">
            <a:off x="10474041" y="2995747"/>
            <a:ext cx="1405683" cy="2048065"/>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Pink Golden Glitter Made Of Hearts. Scatter Lines On White Valentine..  Royalty Free Cliparts, Vectors, And Stock Illustration. Image 73519974.">
            <a:extLst>
              <a:ext uri="{FF2B5EF4-FFF2-40B4-BE49-F238E27FC236}">
                <a16:creationId xmlns:a16="http://schemas.microsoft.com/office/drawing/2014/main" id="{57073A99-991C-4D8F-A390-1C2AF268785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47945" y="515813"/>
            <a:ext cx="9492933" cy="214312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a:extLst>
              <a:ext uri="{FF2B5EF4-FFF2-40B4-BE49-F238E27FC236}">
                <a16:creationId xmlns:a16="http://schemas.microsoft.com/office/drawing/2014/main" id="{95204117-34DC-4ED7-8C29-33BB057F99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3551" y="4546037"/>
            <a:ext cx="1866900" cy="1866900"/>
          </a:xfrm>
          <a:prstGeom prst="rect">
            <a:avLst/>
          </a:prstGeom>
          <a:noFill/>
          <a:extLst>
            <a:ext uri="{909E8E84-426E-40DD-AFC4-6F175D3DCCD1}">
              <a14:hiddenFill xmlns:a14="http://schemas.microsoft.com/office/drawing/2010/main">
                <a:solidFill>
                  <a:srgbClr val="FFFFFF"/>
                </a:solidFill>
              </a14:hiddenFill>
            </a:ext>
          </a:extLst>
        </p:spPr>
      </p:pic>
      <p:sp>
        <p:nvSpPr>
          <p:cNvPr id="22" name="Content Placeholder 2">
            <a:extLst>
              <a:ext uri="{FF2B5EF4-FFF2-40B4-BE49-F238E27FC236}">
                <a16:creationId xmlns:a16="http://schemas.microsoft.com/office/drawing/2014/main" id="{FC707966-E40F-4A3C-90AE-670F9D81E4B2}"/>
              </a:ext>
            </a:extLst>
          </p:cNvPr>
          <p:cNvSpPr>
            <a:spLocks noGrp="1"/>
          </p:cNvSpPr>
          <p:nvPr>
            <p:ph idx="1"/>
          </p:nvPr>
        </p:nvSpPr>
        <p:spPr>
          <a:xfrm>
            <a:off x="1295401" y="2556931"/>
            <a:ext cx="9601196" cy="3856003"/>
          </a:xfrm>
        </p:spPr>
        <p:txBody>
          <a:bodyPr>
            <a:normAutofit/>
          </a:bodyPr>
          <a:lstStyle/>
          <a:p>
            <a:pPr>
              <a:lnSpc>
                <a:spcPct val="90000"/>
              </a:lnSpc>
            </a:pPr>
            <a:r>
              <a:rPr lang="en-GB" dirty="0"/>
              <a:t>Thrive in practice incorporates building strong, safe relationships with the child and using creative (and often messy!) play to explore sensations and emotions. This will often include exploring alongside a child, having no-expectations/outcomes for an activity, developing language linking body sensation to emotion and allowing a child to communicate through play.</a:t>
            </a:r>
          </a:p>
          <a:p>
            <a:pPr>
              <a:lnSpc>
                <a:spcPct val="90000"/>
              </a:lnSpc>
            </a:pPr>
            <a:r>
              <a:rPr lang="en-GB" dirty="0"/>
              <a:t>We use paint, sand, water, puppets, shaving foam, glitter, music, drama, dance, nature, baking, junk modelling, story telling, trust games, hide and seek, scavenger hunts, board games, small world play, feathers, hand cream and even tea bags!</a:t>
            </a:r>
          </a:p>
        </p:txBody>
      </p:sp>
      <p:sp>
        <p:nvSpPr>
          <p:cNvPr id="2" name="Title 1">
            <a:extLst>
              <a:ext uri="{FF2B5EF4-FFF2-40B4-BE49-F238E27FC236}">
                <a16:creationId xmlns:a16="http://schemas.microsoft.com/office/drawing/2014/main" id="{65AC08EB-CAED-405E-812B-133196C63D86}"/>
              </a:ext>
            </a:extLst>
          </p:cNvPr>
          <p:cNvSpPr>
            <a:spLocks noGrp="1"/>
          </p:cNvSpPr>
          <p:nvPr>
            <p:ph type="title"/>
          </p:nvPr>
        </p:nvSpPr>
        <p:spPr>
          <a:xfrm>
            <a:off x="1295402" y="982132"/>
            <a:ext cx="9601196" cy="1303867"/>
          </a:xfrm>
        </p:spPr>
        <p:txBody>
          <a:bodyPr>
            <a:normAutofit/>
          </a:bodyPr>
          <a:lstStyle/>
          <a:p>
            <a:r>
              <a:rPr lang="en-GB" b="1" dirty="0">
                <a:solidFill>
                  <a:srgbClr val="00B050"/>
                </a:solidFill>
              </a:rPr>
              <a:t>What does Thrive look like in practice?</a:t>
            </a:r>
          </a:p>
        </p:txBody>
      </p:sp>
    </p:spTree>
    <p:extLst>
      <p:ext uri="{BB962C8B-B14F-4D97-AF65-F5344CB8AC3E}">
        <p14:creationId xmlns:p14="http://schemas.microsoft.com/office/powerpoint/2010/main" val="14259922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614F7DB2-2747-44B1-8CCD-EA4CF6EABA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9" name="Picture 8">
              <a:extLst>
                <a:ext uri="{FF2B5EF4-FFF2-40B4-BE49-F238E27FC236}">
                  <a16:creationId xmlns:a16="http://schemas.microsoft.com/office/drawing/2014/main" id="{6B274392-2BAA-4EFD-A7A4-941ABF7B2B1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0" name="Rectangle 9">
              <a:extLst>
                <a:ext uri="{FF2B5EF4-FFF2-40B4-BE49-F238E27FC236}">
                  <a16:creationId xmlns:a16="http://schemas.microsoft.com/office/drawing/2014/main" id="{54E9F97B-B428-4C46-8004-BC4A40DEF3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1" name="Picture 10">
              <a:extLst>
                <a:ext uri="{FF2B5EF4-FFF2-40B4-BE49-F238E27FC236}">
                  <a16:creationId xmlns:a16="http://schemas.microsoft.com/office/drawing/2014/main" id="{F6C42F04-DEA1-45C3-9F84-8B1652F9C90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2" name="Picture 11">
              <a:extLst>
                <a:ext uri="{FF2B5EF4-FFF2-40B4-BE49-F238E27FC236}">
                  <a16:creationId xmlns:a16="http://schemas.microsoft.com/office/drawing/2014/main" id="{DA860151-6D39-4EDD-99B8-908690A0DD3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14" name="Straight Connector 13">
            <a:extLst>
              <a:ext uri="{FF2B5EF4-FFF2-40B4-BE49-F238E27FC236}">
                <a16:creationId xmlns:a16="http://schemas.microsoft.com/office/drawing/2014/main" id="{2C02D87C-1E23-4B24-AFE6-A85743C72F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16" name="Rectangle 15">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1" y="484632"/>
            <a:ext cx="11222737"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CE34BF-EF36-4EB9-9471-C4AE881DFDF1}"/>
              </a:ext>
            </a:extLst>
          </p:cNvPr>
          <p:cNvSpPr>
            <a:spLocks noGrp="1"/>
          </p:cNvSpPr>
          <p:nvPr>
            <p:ph type="title"/>
          </p:nvPr>
        </p:nvSpPr>
        <p:spPr>
          <a:xfrm>
            <a:off x="853828" y="538332"/>
            <a:ext cx="10583158" cy="1487840"/>
          </a:xfrm>
        </p:spPr>
        <p:txBody>
          <a:bodyPr vert="horz" lIns="91440" tIns="45720" rIns="91440" bIns="45720" rtlCol="0" anchor="ctr">
            <a:normAutofit/>
          </a:bodyPr>
          <a:lstStyle/>
          <a:p>
            <a:pPr>
              <a:lnSpc>
                <a:spcPct val="90000"/>
              </a:lnSpc>
            </a:pPr>
            <a:r>
              <a:rPr lang="en-US">
                <a:solidFill>
                  <a:srgbClr val="FFFFFF"/>
                </a:solidFill>
              </a:rPr>
              <a:t>We also use specific language to ensure we validate a child’s emotions, separating the emotion from the behaviour, attune to how they feel, contain their emotion – show that we can bear it and support them through it and finally sooth a child. </a:t>
            </a:r>
            <a:endParaRPr lang="en-US" dirty="0">
              <a:solidFill>
                <a:srgbClr val="FFFFFF"/>
              </a:solidFill>
            </a:endParaRPr>
          </a:p>
        </p:txBody>
      </p:sp>
      <p:sp>
        <p:nvSpPr>
          <p:cNvPr id="20" name="Rectangle 19">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747" y="648377"/>
            <a:ext cx="10890504"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22" name="Rectangle 21">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BCB8868-6551-4998-B1D7-5B6F06E1B6AB}"/>
              </a:ext>
            </a:extLst>
          </p:cNvPr>
          <p:cNvSpPr>
            <a:spLocks noGrp="1"/>
          </p:cNvSpPr>
          <p:nvPr>
            <p:ph idx="1"/>
          </p:nvPr>
        </p:nvSpPr>
        <p:spPr>
          <a:xfrm>
            <a:off x="3962399" y="2667008"/>
            <a:ext cx="6934197" cy="3903110"/>
          </a:xfrm>
        </p:spPr>
        <p:txBody>
          <a:bodyPr vert="horz" lIns="91440" tIns="45720" rIns="91440" bIns="45720" rtlCol="0" anchor="t">
            <a:normAutofit/>
          </a:bodyPr>
          <a:lstStyle/>
          <a:p>
            <a:r>
              <a:rPr lang="en-US" dirty="0"/>
              <a:t>Shine a light on the child’s </a:t>
            </a:r>
            <a:r>
              <a:rPr lang="en-US" dirty="0" err="1"/>
              <a:t>behaviour</a:t>
            </a:r>
            <a:r>
              <a:rPr lang="en-US" dirty="0"/>
              <a:t>:</a:t>
            </a:r>
          </a:p>
          <a:p>
            <a:r>
              <a:rPr lang="en-US" dirty="0"/>
              <a:t>“I imagine you are feeling very angry at the moment because mummy said you cannot go outside in the rain. I understand that you want to go outside and it must be hard for you when I said no. Sometimes I feel angry when I can’t do what I want to do too.  However, it is not ok to kick and scream. Even when you are super angry! What can we do next time to help this?”</a:t>
            </a:r>
          </a:p>
          <a:p>
            <a:endParaRPr lang="en-US" dirty="0"/>
          </a:p>
        </p:txBody>
      </p:sp>
      <p:pic>
        <p:nvPicPr>
          <p:cNvPr id="6146" name="Picture 2" descr="Cartoon Stressed Mom Stock Illustrations – 168 Cartoon Stressed Mom Stock  Illustrations, Vectors &amp; Clipart - Dreamstime">
            <a:extLst>
              <a:ext uri="{FF2B5EF4-FFF2-40B4-BE49-F238E27FC236}">
                <a16:creationId xmlns:a16="http://schemas.microsoft.com/office/drawing/2014/main" id="{8959CCAD-60E4-4447-8DCA-3CFAE4745F8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4757" y="2805657"/>
            <a:ext cx="3443636" cy="3443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53766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71093-0732-4C45-B207-651AE5156A8F}"/>
              </a:ext>
            </a:extLst>
          </p:cNvPr>
          <p:cNvSpPr>
            <a:spLocks noGrp="1"/>
          </p:cNvSpPr>
          <p:nvPr>
            <p:ph type="title"/>
          </p:nvPr>
        </p:nvSpPr>
        <p:spPr/>
        <p:txBody>
          <a:bodyPr>
            <a:normAutofit fontScale="90000"/>
          </a:bodyPr>
          <a:lstStyle/>
          <a:p>
            <a:r>
              <a:rPr lang="en-GB" sz="3200" dirty="0">
                <a:solidFill>
                  <a:srgbClr val="FF0000"/>
                </a:solidFill>
              </a:rPr>
              <a:t>Why is Emotional wellbeing and resilience so important?</a:t>
            </a:r>
          </a:p>
        </p:txBody>
      </p:sp>
      <p:sp>
        <p:nvSpPr>
          <p:cNvPr id="3" name="Content Placeholder 2">
            <a:extLst>
              <a:ext uri="{FF2B5EF4-FFF2-40B4-BE49-F238E27FC236}">
                <a16:creationId xmlns:a16="http://schemas.microsoft.com/office/drawing/2014/main" id="{E391B413-5B4F-4C38-ABB6-035D4B008CBA}"/>
              </a:ext>
            </a:extLst>
          </p:cNvPr>
          <p:cNvSpPr>
            <a:spLocks noGrp="1"/>
          </p:cNvSpPr>
          <p:nvPr>
            <p:ph idx="1"/>
          </p:nvPr>
        </p:nvSpPr>
        <p:spPr/>
        <p:txBody>
          <a:bodyPr>
            <a:normAutofit fontScale="92500"/>
          </a:bodyPr>
          <a:lstStyle/>
          <a:p>
            <a:r>
              <a:rPr lang="en-GB" dirty="0"/>
              <a:t>The importance of Mental Health and wellbeing has been highlighted in the news and social media in recent years – especially during the pandemic.</a:t>
            </a:r>
          </a:p>
          <a:p>
            <a:r>
              <a:rPr lang="en-GB" dirty="0"/>
              <a:t>Children with little or no emotional regulation or resilience are unable to engage in learning thus not developing other important skills and knowledge.</a:t>
            </a:r>
          </a:p>
          <a:p>
            <a:r>
              <a:rPr lang="en-GB" dirty="0"/>
              <a:t>Developing emotional wellbeing supports children to develop other skills in communication, sharing, turn taking, participation and patience as well as creating emotional awareness and empathy.</a:t>
            </a:r>
          </a:p>
          <a:p>
            <a:endParaRPr lang="en-GB" dirty="0"/>
          </a:p>
        </p:txBody>
      </p:sp>
      <p:sp>
        <p:nvSpPr>
          <p:cNvPr id="4" name="Text Placeholder 3">
            <a:extLst>
              <a:ext uri="{FF2B5EF4-FFF2-40B4-BE49-F238E27FC236}">
                <a16:creationId xmlns:a16="http://schemas.microsoft.com/office/drawing/2014/main" id="{B6C8ED5C-78C0-4916-951B-BF339E1E61CC}"/>
              </a:ext>
            </a:extLst>
          </p:cNvPr>
          <p:cNvSpPr>
            <a:spLocks noGrp="1"/>
          </p:cNvSpPr>
          <p:nvPr>
            <p:ph type="body" sz="half" idx="2"/>
          </p:nvPr>
        </p:nvSpPr>
        <p:spPr/>
        <p:txBody>
          <a:bodyPr/>
          <a:lstStyle/>
          <a:p>
            <a:r>
              <a:rPr lang="en-GB" sz="1800" dirty="0"/>
              <a:t>We all want our children to be happy and we all want them to have the best experiences in life.  However, we all known life is full of bumps and turns and our children need strong resilience and understanding of their emotional needs to continue to thrive throughout their lives.</a:t>
            </a:r>
          </a:p>
          <a:p>
            <a:endParaRPr lang="en-GB" dirty="0"/>
          </a:p>
        </p:txBody>
      </p:sp>
    </p:spTree>
    <p:extLst>
      <p:ext uri="{BB962C8B-B14F-4D97-AF65-F5344CB8AC3E}">
        <p14:creationId xmlns:p14="http://schemas.microsoft.com/office/powerpoint/2010/main" val="11692937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Are you interested in using a Thrive approach at home?</a:t>
            </a:r>
          </a:p>
        </p:txBody>
      </p:sp>
      <p:sp>
        <p:nvSpPr>
          <p:cNvPr id="3" name="Content Placeholder 2"/>
          <p:cNvSpPr>
            <a:spLocks noGrp="1"/>
          </p:cNvSpPr>
          <p:nvPr>
            <p:ph idx="1"/>
          </p:nvPr>
        </p:nvSpPr>
        <p:spPr/>
        <p:txBody>
          <a:bodyPr/>
          <a:lstStyle/>
          <a:p>
            <a:pPr marL="0" indent="0" algn="ctr">
              <a:buNone/>
            </a:pPr>
            <a:r>
              <a:rPr lang="en-GB" dirty="0"/>
              <a:t>Register your interest by emailing </a:t>
            </a:r>
          </a:p>
          <a:p>
            <a:pPr marL="0" indent="0" algn="ctr">
              <a:buNone/>
            </a:pPr>
            <a:r>
              <a:rPr lang="en-GB" dirty="0"/>
              <a:t>Ms Hinton </a:t>
            </a:r>
            <a:r>
              <a:rPr lang="en-GB" dirty="0">
                <a:hlinkClick r:id="rId2"/>
              </a:rPr>
              <a:t>nhinton@bilsthorpefha.org</a:t>
            </a:r>
            <a:r>
              <a:rPr lang="en-GB" dirty="0"/>
              <a:t>. </a:t>
            </a:r>
          </a:p>
          <a:p>
            <a:endParaRPr lang="en-GB" dirty="0"/>
          </a:p>
        </p:txBody>
      </p:sp>
      <p:sp>
        <p:nvSpPr>
          <p:cNvPr id="4" name="Text Placeholder 3"/>
          <p:cNvSpPr>
            <a:spLocks noGrp="1"/>
          </p:cNvSpPr>
          <p:nvPr>
            <p:ph type="body" sz="half" idx="2"/>
          </p:nvPr>
        </p:nvSpPr>
        <p:spPr>
          <a:xfrm>
            <a:off x="901337" y="3031065"/>
            <a:ext cx="4517331" cy="2625152"/>
          </a:xfrm>
        </p:spPr>
        <p:txBody>
          <a:bodyPr>
            <a:normAutofit/>
          </a:bodyPr>
          <a:lstStyle/>
          <a:p>
            <a:r>
              <a:rPr lang="en-GB" sz="2000" dirty="0"/>
              <a:t>During the Summer Term, we are hoping to offer a 6 week ‘Family Thrive’ course via Microsoft Teams.  This course will explain the Thrive Approach in more detail and give lots of support, activities and tips to help you understand and support your child’s emotional development.</a:t>
            </a:r>
          </a:p>
        </p:txBody>
      </p:sp>
    </p:spTree>
    <p:extLst>
      <p:ext uri="{BB962C8B-B14F-4D97-AF65-F5344CB8AC3E}">
        <p14:creationId xmlns:p14="http://schemas.microsoft.com/office/powerpoint/2010/main" val="249917318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otalTime>127</TotalTime>
  <Words>1187</Words>
  <Application>Microsoft Office PowerPoint</Application>
  <PresentationFormat>Widescreen</PresentationFormat>
  <Paragraphs>62</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Bodoni MT Black</vt:lpstr>
      <vt:lpstr>Garamond</vt:lpstr>
      <vt:lpstr>Organic</vt:lpstr>
      <vt:lpstr>Bilsthorpe Flying High Academy</vt:lpstr>
      <vt:lpstr>PowerPoint Presentation</vt:lpstr>
      <vt:lpstr>What is the Thrive Approach? The Thrive Approach is a dynamic developmental approach to working with children and young people that supports their emotional and social wellbeing as the foundation to improve learning.</vt:lpstr>
      <vt:lpstr>Brain Science – The Triune Brain</vt:lpstr>
      <vt:lpstr>What happens to our brain when we ‘blow our top’?</vt:lpstr>
      <vt:lpstr>So…what does Thrive do to help with this?</vt:lpstr>
      <vt:lpstr>Thrive in school</vt:lpstr>
      <vt:lpstr>What does Thrive look like in practice?</vt:lpstr>
      <vt:lpstr>We also use specific language to ensure we validate a child’s emotions, separating the emotion from the behaviour, attune to how they feel, contain their emotion – show that we can bear it and support them through it and finally sooth a child. </vt:lpstr>
      <vt:lpstr>Why is Emotional wellbeing and resilience so important?</vt:lpstr>
      <vt:lpstr>Are you interested in using a Thrive approach at home?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Nettleworth Infant School</dc:title>
  <dc:creator>nyk Hinton</dc:creator>
  <cp:lastModifiedBy>Nykki Hinton</cp:lastModifiedBy>
  <cp:revision>20</cp:revision>
  <dcterms:created xsi:type="dcterms:W3CDTF">2021-01-17T13:52:46Z</dcterms:created>
  <dcterms:modified xsi:type="dcterms:W3CDTF">2021-04-28T15:26:10Z</dcterms:modified>
</cp:coreProperties>
</file>