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6" r:id="rId3"/>
    <p:sldId id="286" r:id="rId4"/>
    <p:sldId id="275" r:id="rId5"/>
    <p:sldId id="287" r:id="rId6"/>
    <p:sldId id="280" r:id="rId7"/>
    <p:sldId id="281" r:id="rId8"/>
    <p:sldId id="285" r:id="rId9"/>
  </p:sldIdLst>
  <p:sldSz cx="9144000" cy="6858000" type="screen4x3"/>
  <p:notesSz cx="6858000" cy="9144000"/>
  <p:defaultTextStyle>
    <a:defPPr>
      <a:defRPr lang="en-GB"/>
    </a:defPPr>
    <a:lvl1pPr algn="l" rtl="0" fontAlgn="base">
      <a:spcBef>
        <a:spcPct val="0"/>
      </a:spcBef>
      <a:spcAft>
        <a:spcPct val="0"/>
      </a:spcAft>
      <a:defRPr sz="2200" kern="1200">
        <a:solidFill>
          <a:schemeClr val="tx1"/>
        </a:solidFill>
        <a:latin typeface="Comic Sans MS" pitchFamily="66" charset="0"/>
        <a:ea typeface="+mn-ea"/>
        <a:cs typeface="+mn-cs"/>
      </a:defRPr>
    </a:lvl1pPr>
    <a:lvl2pPr marL="457200" algn="l" rtl="0" fontAlgn="base">
      <a:spcBef>
        <a:spcPct val="0"/>
      </a:spcBef>
      <a:spcAft>
        <a:spcPct val="0"/>
      </a:spcAft>
      <a:defRPr sz="2200" kern="1200">
        <a:solidFill>
          <a:schemeClr val="tx1"/>
        </a:solidFill>
        <a:latin typeface="Comic Sans MS" pitchFamily="66" charset="0"/>
        <a:ea typeface="+mn-ea"/>
        <a:cs typeface="+mn-cs"/>
      </a:defRPr>
    </a:lvl2pPr>
    <a:lvl3pPr marL="914400" algn="l" rtl="0" fontAlgn="base">
      <a:spcBef>
        <a:spcPct val="0"/>
      </a:spcBef>
      <a:spcAft>
        <a:spcPct val="0"/>
      </a:spcAft>
      <a:defRPr sz="2200" kern="1200">
        <a:solidFill>
          <a:schemeClr val="tx1"/>
        </a:solidFill>
        <a:latin typeface="Comic Sans MS" pitchFamily="66" charset="0"/>
        <a:ea typeface="+mn-ea"/>
        <a:cs typeface="+mn-cs"/>
      </a:defRPr>
    </a:lvl3pPr>
    <a:lvl4pPr marL="1371600" algn="l" rtl="0" fontAlgn="base">
      <a:spcBef>
        <a:spcPct val="0"/>
      </a:spcBef>
      <a:spcAft>
        <a:spcPct val="0"/>
      </a:spcAft>
      <a:defRPr sz="2200" kern="1200">
        <a:solidFill>
          <a:schemeClr val="tx1"/>
        </a:solidFill>
        <a:latin typeface="Comic Sans MS" pitchFamily="66" charset="0"/>
        <a:ea typeface="+mn-ea"/>
        <a:cs typeface="+mn-cs"/>
      </a:defRPr>
    </a:lvl4pPr>
    <a:lvl5pPr marL="1828800" algn="l" rtl="0" fontAlgn="base">
      <a:spcBef>
        <a:spcPct val="0"/>
      </a:spcBef>
      <a:spcAft>
        <a:spcPct val="0"/>
      </a:spcAft>
      <a:defRPr sz="2200" kern="1200">
        <a:solidFill>
          <a:schemeClr val="tx1"/>
        </a:solidFill>
        <a:latin typeface="Comic Sans MS" pitchFamily="66" charset="0"/>
        <a:ea typeface="+mn-ea"/>
        <a:cs typeface="+mn-cs"/>
      </a:defRPr>
    </a:lvl5pPr>
    <a:lvl6pPr marL="2286000" algn="l" defTabSz="914400" rtl="0" eaLnBrk="1" latinLnBrk="0" hangingPunct="1">
      <a:defRPr sz="2200" kern="1200">
        <a:solidFill>
          <a:schemeClr val="tx1"/>
        </a:solidFill>
        <a:latin typeface="Comic Sans MS" pitchFamily="66" charset="0"/>
        <a:ea typeface="+mn-ea"/>
        <a:cs typeface="+mn-cs"/>
      </a:defRPr>
    </a:lvl6pPr>
    <a:lvl7pPr marL="2743200" algn="l" defTabSz="914400" rtl="0" eaLnBrk="1" latinLnBrk="0" hangingPunct="1">
      <a:defRPr sz="2200" kern="1200">
        <a:solidFill>
          <a:schemeClr val="tx1"/>
        </a:solidFill>
        <a:latin typeface="Comic Sans MS" pitchFamily="66" charset="0"/>
        <a:ea typeface="+mn-ea"/>
        <a:cs typeface="+mn-cs"/>
      </a:defRPr>
    </a:lvl7pPr>
    <a:lvl8pPr marL="3200400" algn="l" defTabSz="914400" rtl="0" eaLnBrk="1" latinLnBrk="0" hangingPunct="1">
      <a:defRPr sz="2200" kern="1200">
        <a:solidFill>
          <a:schemeClr val="tx1"/>
        </a:solidFill>
        <a:latin typeface="Comic Sans MS" pitchFamily="66" charset="0"/>
        <a:ea typeface="+mn-ea"/>
        <a:cs typeface="+mn-cs"/>
      </a:defRPr>
    </a:lvl8pPr>
    <a:lvl9pPr marL="3657600" algn="l" defTabSz="914400" rtl="0" eaLnBrk="1" latinLnBrk="0" hangingPunct="1">
      <a:defRPr sz="2200" kern="1200">
        <a:solidFill>
          <a:schemeClr val="tx1"/>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9"/>
  </p:normalViewPr>
  <p:slideViewPr>
    <p:cSldViewPr>
      <p:cViewPr varScale="1">
        <p:scale>
          <a:sx n="59" d="100"/>
          <a:sy n="59" d="100"/>
        </p:scale>
        <p:origin x="1500" y="5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974FA69-9593-4B0B-992C-BFE85F55E68C}" type="slidenum">
              <a:rPr lang="en-GB"/>
              <a:pPr>
                <a:defRPr/>
              </a:pPr>
              <a:t>‹#›</a:t>
            </a:fld>
            <a:endParaRPr lang="en-GB"/>
          </a:p>
        </p:txBody>
      </p:sp>
    </p:spTree>
    <p:extLst>
      <p:ext uri="{BB962C8B-B14F-4D97-AF65-F5344CB8AC3E}">
        <p14:creationId xmlns:p14="http://schemas.microsoft.com/office/powerpoint/2010/main" val="172701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C4CAC38E-2E63-40FE-8A4E-9DF0A7CC6BA9}" type="slidenum">
              <a:rPr lang="en-GB"/>
              <a:pPr>
                <a:defRPr/>
              </a:pPr>
              <a:t>‹#›</a:t>
            </a:fld>
            <a:endParaRPr lang="en-GB"/>
          </a:p>
        </p:txBody>
      </p:sp>
    </p:spTree>
    <p:extLst>
      <p:ext uri="{BB962C8B-B14F-4D97-AF65-F5344CB8AC3E}">
        <p14:creationId xmlns:p14="http://schemas.microsoft.com/office/powerpoint/2010/main" val="1499485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20AA519-95B7-4AA6-8EC9-08983C0AB841}" type="slidenum">
              <a:rPr lang="en-GB"/>
              <a:pPr>
                <a:defRPr/>
              </a:pPr>
              <a:t>‹#›</a:t>
            </a:fld>
            <a:endParaRPr lang="en-GB"/>
          </a:p>
        </p:txBody>
      </p:sp>
    </p:spTree>
    <p:extLst>
      <p:ext uri="{BB962C8B-B14F-4D97-AF65-F5344CB8AC3E}">
        <p14:creationId xmlns:p14="http://schemas.microsoft.com/office/powerpoint/2010/main" val="2003593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21D05005-078D-48F5-AEC2-959FAA7F982F}" type="slidenum">
              <a:rPr lang="en-GB"/>
              <a:pPr>
                <a:defRPr/>
              </a:pPr>
              <a:t>‹#›</a:t>
            </a:fld>
            <a:endParaRPr lang="en-GB"/>
          </a:p>
        </p:txBody>
      </p:sp>
    </p:spTree>
    <p:extLst>
      <p:ext uri="{BB962C8B-B14F-4D97-AF65-F5344CB8AC3E}">
        <p14:creationId xmlns:p14="http://schemas.microsoft.com/office/powerpoint/2010/main" val="3375935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BD73CB9A-2B07-4C8F-AE82-9A397FFE3222}" type="slidenum">
              <a:rPr lang="en-GB"/>
              <a:pPr>
                <a:defRPr/>
              </a:pPr>
              <a:t>‹#›</a:t>
            </a:fld>
            <a:endParaRPr lang="en-GB"/>
          </a:p>
        </p:txBody>
      </p:sp>
    </p:spTree>
    <p:extLst>
      <p:ext uri="{BB962C8B-B14F-4D97-AF65-F5344CB8AC3E}">
        <p14:creationId xmlns:p14="http://schemas.microsoft.com/office/powerpoint/2010/main" val="484273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48BE2A45-BACD-4CD5-81F9-118B2E608766}" type="slidenum">
              <a:rPr lang="en-GB"/>
              <a:pPr>
                <a:defRPr/>
              </a:pPr>
              <a:t>‹#›</a:t>
            </a:fld>
            <a:endParaRPr lang="en-GB"/>
          </a:p>
        </p:txBody>
      </p:sp>
    </p:spTree>
    <p:extLst>
      <p:ext uri="{BB962C8B-B14F-4D97-AF65-F5344CB8AC3E}">
        <p14:creationId xmlns:p14="http://schemas.microsoft.com/office/powerpoint/2010/main" val="3549600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E02AAE50-233B-4A04-8172-4104501FDB92}" type="slidenum">
              <a:rPr lang="en-GB"/>
              <a:pPr>
                <a:defRPr/>
              </a:pPr>
              <a:t>‹#›</a:t>
            </a:fld>
            <a:endParaRPr lang="en-GB"/>
          </a:p>
        </p:txBody>
      </p:sp>
    </p:spTree>
    <p:extLst>
      <p:ext uri="{BB962C8B-B14F-4D97-AF65-F5344CB8AC3E}">
        <p14:creationId xmlns:p14="http://schemas.microsoft.com/office/powerpoint/2010/main" val="2007315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BB840499-E981-4816-BBE1-6C6DA1435AEC}" type="slidenum">
              <a:rPr lang="en-GB"/>
              <a:pPr>
                <a:defRPr/>
              </a:pPr>
              <a:t>‹#›</a:t>
            </a:fld>
            <a:endParaRPr lang="en-GB"/>
          </a:p>
        </p:txBody>
      </p:sp>
    </p:spTree>
    <p:extLst>
      <p:ext uri="{BB962C8B-B14F-4D97-AF65-F5344CB8AC3E}">
        <p14:creationId xmlns:p14="http://schemas.microsoft.com/office/powerpoint/2010/main" val="486541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146174E-77DD-4BAE-8104-0F521F2E38D2}" type="slidenum">
              <a:rPr lang="en-GB"/>
              <a:pPr>
                <a:defRPr/>
              </a:pPr>
              <a:t>‹#›</a:t>
            </a:fld>
            <a:endParaRPr lang="en-GB"/>
          </a:p>
        </p:txBody>
      </p:sp>
    </p:spTree>
    <p:extLst>
      <p:ext uri="{BB962C8B-B14F-4D97-AF65-F5344CB8AC3E}">
        <p14:creationId xmlns:p14="http://schemas.microsoft.com/office/powerpoint/2010/main" val="3594073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8B674C1-3DBD-41BF-A19E-96414FFC6D98}" type="slidenum">
              <a:rPr lang="en-GB"/>
              <a:pPr>
                <a:defRPr/>
              </a:pPr>
              <a:t>‹#›</a:t>
            </a:fld>
            <a:endParaRPr lang="en-GB"/>
          </a:p>
        </p:txBody>
      </p:sp>
    </p:spTree>
    <p:extLst>
      <p:ext uri="{BB962C8B-B14F-4D97-AF65-F5344CB8AC3E}">
        <p14:creationId xmlns:p14="http://schemas.microsoft.com/office/powerpoint/2010/main" val="1864608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2DEAF2BE-FC4F-47E0-9F5D-41EDC1A7C8AF}" type="slidenum">
              <a:rPr lang="en-GB"/>
              <a:pPr>
                <a:defRPr/>
              </a:pPr>
              <a:t>‹#›</a:t>
            </a:fld>
            <a:endParaRPr lang="en-GB"/>
          </a:p>
        </p:txBody>
      </p:sp>
    </p:spTree>
    <p:extLst>
      <p:ext uri="{BB962C8B-B14F-4D97-AF65-F5344CB8AC3E}">
        <p14:creationId xmlns:p14="http://schemas.microsoft.com/office/powerpoint/2010/main" val="4066270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51818F6A-5550-4854-AA09-780FFA171090}" type="slidenum">
              <a:rPr lang="en-GB"/>
              <a:pPr>
                <a:defRPr/>
              </a:pPr>
              <a:t>‹#›</a:t>
            </a:fld>
            <a:endParaRPr lang="en-GB"/>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ChangeArrowheads="1"/>
          </p:cNvSpPr>
          <p:nvPr/>
        </p:nvSpPr>
        <p:spPr bwMode="auto">
          <a:xfrm>
            <a:off x="0" y="300037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endParaRPr lang="en-US" altLang="en-US"/>
          </a:p>
        </p:txBody>
      </p:sp>
      <p:sp>
        <p:nvSpPr>
          <p:cNvPr id="2052" name="TextBox 5"/>
          <p:cNvSpPr txBox="1">
            <a:spLocks noChangeArrowheads="1"/>
          </p:cNvSpPr>
          <p:nvPr/>
        </p:nvSpPr>
        <p:spPr bwMode="auto">
          <a:xfrm>
            <a:off x="1143000" y="5286375"/>
            <a:ext cx="69294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algn="ctr" eaLnBrk="1" hangingPunct="1"/>
            <a:r>
              <a:rPr lang="en-GB" altLang="en-US" sz="3600"/>
              <a:t>Welcome to Year 5</a:t>
            </a:r>
          </a:p>
        </p:txBody>
      </p:sp>
      <p:pic>
        <p:nvPicPr>
          <p:cNvPr id="3" name="Picture 2">
            <a:extLst>
              <a:ext uri="{FF2B5EF4-FFF2-40B4-BE49-F238E27FC236}">
                <a16:creationId xmlns:a16="http://schemas.microsoft.com/office/drawing/2014/main" id="{8A3B582E-AD3C-4B0A-8CF1-DAE9EB4D31B5}"/>
              </a:ext>
            </a:extLst>
          </p:cNvPr>
          <p:cNvPicPr>
            <a:picLocks noChangeAspect="1"/>
          </p:cNvPicPr>
          <p:nvPr/>
        </p:nvPicPr>
        <p:blipFill>
          <a:blip r:embed="rId2"/>
          <a:stretch>
            <a:fillRect/>
          </a:stretch>
        </p:blipFill>
        <p:spPr>
          <a:xfrm>
            <a:off x="2040073" y="1885342"/>
            <a:ext cx="5903250" cy="4047146"/>
          </a:xfrm>
          <a:prstGeom prst="rect">
            <a:avLst/>
          </a:prstGeom>
        </p:spPr>
      </p:pic>
      <p:pic>
        <p:nvPicPr>
          <p:cNvPr id="4" name="Picture 3">
            <a:extLst>
              <a:ext uri="{FF2B5EF4-FFF2-40B4-BE49-F238E27FC236}">
                <a16:creationId xmlns:a16="http://schemas.microsoft.com/office/drawing/2014/main" id="{DD470EC3-1EF2-4767-8968-0E24042F469D}"/>
              </a:ext>
            </a:extLst>
          </p:cNvPr>
          <p:cNvPicPr>
            <a:picLocks noChangeAspect="1"/>
          </p:cNvPicPr>
          <p:nvPr/>
        </p:nvPicPr>
        <p:blipFill>
          <a:blip r:embed="rId3"/>
          <a:stretch>
            <a:fillRect/>
          </a:stretch>
        </p:blipFill>
        <p:spPr>
          <a:xfrm>
            <a:off x="4067944" y="128468"/>
            <a:ext cx="1609924" cy="159408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928689" y="785813"/>
            <a:ext cx="7459736"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algn="ctr" eaLnBrk="1" hangingPunct="1"/>
            <a:r>
              <a:rPr lang="en-GB" altLang="en-US" sz="3600" dirty="0">
                <a:solidFill>
                  <a:schemeClr val="bg2"/>
                </a:solidFill>
                <a:latin typeface="Letter-join Print Plus 7" panose="02000805000000020003" pitchFamily="50" charset="0"/>
              </a:rPr>
              <a:t>Year 2 Team</a:t>
            </a:r>
          </a:p>
          <a:p>
            <a:pPr eaLnBrk="1" hangingPunct="1"/>
            <a:endParaRPr lang="en-GB" altLang="en-US" sz="3600" dirty="0">
              <a:solidFill>
                <a:schemeClr val="bg2"/>
              </a:solidFill>
              <a:latin typeface="Letter-join Print Plus 7" panose="02000805000000020003" pitchFamily="50" charset="0"/>
            </a:endParaRPr>
          </a:p>
          <a:p>
            <a:pPr eaLnBrk="1" hangingPunct="1">
              <a:buFont typeface="Arial" charset="0"/>
              <a:buChar char="•"/>
            </a:pPr>
            <a:r>
              <a:rPr lang="en-GB" altLang="en-US" sz="3600" dirty="0">
                <a:solidFill>
                  <a:schemeClr val="bg2"/>
                </a:solidFill>
                <a:latin typeface="Letter-join Print Plus 7" panose="02000805000000020003" pitchFamily="50" charset="0"/>
              </a:rPr>
              <a:t> Mrs Atkin– Class Teacher (Mondays and Tuesdays)</a:t>
            </a:r>
          </a:p>
          <a:p>
            <a:pPr eaLnBrk="1" hangingPunct="1">
              <a:buFont typeface="Arial" charset="0"/>
              <a:buChar char="•"/>
            </a:pPr>
            <a:r>
              <a:rPr lang="en-GB" altLang="en-US" sz="3600" dirty="0">
                <a:solidFill>
                  <a:schemeClr val="bg2"/>
                </a:solidFill>
                <a:latin typeface="Letter-join Print Plus 7" panose="02000805000000020003" pitchFamily="50" charset="0"/>
              </a:rPr>
              <a:t>Miss Onorati (Wednesday ,Thursday and Friday)</a:t>
            </a:r>
          </a:p>
          <a:p>
            <a:pPr eaLnBrk="1" hangingPunct="1">
              <a:buFont typeface="Arial" charset="0"/>
              <a:buChar char="•"/>
            </a:pPr>
            <a:endParaRPr lang="en-GB" altLang="en-US" sz="3600" dirty="0">
              <a:solidFill>
                <a:schemeClr val="bg2"/>
              </a:solidFill>
              <a:latin typeface="Letter-join Print Plus 7" panose="02000805000000020003" pitchFamily="50" charset="0"/>
            </a:endParaRPr>
          </a:p>
          <a:p>
            <a:pPr eaLnBrk="1" hangingPunct="1">
              <a:buFont typeface="Arial" charset="0"/>
              <a:buChar char="•"/>
            </a:pPr>
            <a:r>
              <a:rPr lang="en-GB" altLang="en-US" sz="3600" dirty="0">
                <a:solidFill>
                  <a:schemeClr val="bg2"/>
                </a:solidFill>
                <a:latin typeface="Letter-join Print Plus 7" panose="02000805000000020003" pitchFamily="50" charset="0"/>
              </a:rPr>
              <a:t> Miss </a:t>
            </a:r>
            <a:r>
              <a:rPr lang="en-GB" altLang="en-US" sz="3600" dirty="0" err="1">
                <a:solidFill>
                  <a:schemeClr val="bg2"/>
                </a:solidFill>
                <a:latin typeface="Letter-join Print Plus 7" panose="02000805000000020003" pitchFamily="50" charset="0"/>
              </a:rPr>
              <a:t>Boaler</a:t>
            </a:r>
            <a:r>
              <a:rPr lang="en-GB" altLang="en-US" sz="3600" dirty="0">
                <a:solidFill>
                  <a:schemeClr val="bg2"/>
                </a:solidFill>
                <a:latin typeface="Letter-join Print Plus 7" panose="02000805000000020003" pitchFamily="50" charset="0"/>
              </a:rPr>
              <a:t>– Teaching Assistant</a:t>
            </a:r>
          </a:p>
          <a:p>
            <a:pPr eaLnBrk="1" hangingPunct="1">
              <a:buFont typeface="Arial" charset="0"/>
              <a:buChar char="•"/>
            </a:pPr>
            <a:endParaRPr lang="en-GB" altLang="en-US" sz="3600" dirty="0">
              <a:solidFill>
                <a:schemeClr val="bg2"/>
              </a:solidFill>
              <a:latin typeface="Letter-join Print Plus 7" panose="02000805000000020003" pitchFamily="50" charset="0"/>
            </a:endParaRPr>
          </a:p>
          <a:p>
            <a:pPr eaLnBrk="1" hangingPunct="1">
              <a:buFont typeface="Arial" charset="0"/>
              <a:buChar char="•"/>
            </a:pPr>
            <a:r>
              <a:rPr lang="en-GB" altLang="en-US" sz="3600" dirty="0">
                <a:solidFill>
                  <a:schemeClr val="bg2"/>
                </a:solidFill>
                <a:latin typeface="Letter-join Print Plus 7" panose="02000805000000020003" pitchFamily="50" charset="0"/>
              </a:rPr>
              <a:t>/Miss Cox – Pupil Support Assistant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28625" y="285750"/>
            <a:ext cx="8229600" cy="1139825"/>
          </a:xfrm>
        </p:spPr>
        <p:txBody>
          <a:bodyPr/>
          <a:lstStyle/>
          <a:p>
            <a:pPr eaLnBrk="1" hangingPunct="1">
              <a:defRPr/>
            </a:pPr>
            <a:r>
              <a:rPr lang="en-GB" sz="3600" kern="1200" dirty="0">
                <a:solidFill>
                  <a:schemeClr val="bg2"/>
                </a:solidFill>
                <a:latin typeface="Comic Sans MS" pitchFamily="66" charset="0"/>
                <a:ea typeface="+mn-ea"/>
                <a:cs typeface="+mn-cs"/>
              </a:rPr>
              <a:t>Our Curriculum </a:t>
            </a:r>
          </a:p>
        </p:txBody>
      </p:sp>
      <p:sp>
        <p:nvSpPr>
          <p:cNvPr id="5123" name="Rectangle 3"/>
          <p:cNvSpPr txBox="1">
            <a:spLocks noChangeArrowheads="1"/>
          </p:cNvSpPr>
          <p:nvPr/>
        </p:nvSpPr>
        <p:spPr bwMode="auto">
          <a:xfrm>
            <a:off x="903447" y="1268760"/>
            <a:ext cx="8229600" cy="4530725"/>
          </a:xfrm>
          <a:prstGeom prst="rect">
            <a:avLst/>
          </a:prstGeom>
          <a:solidFill>
            <a:schemeClr val="tx1"/>
          </a:solidFill>
          <a:ln>
            <a:noFill/>
          </a:ln>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lnSpc>
                <a:spcPct val="80000"/>
              </a:lnSpc>
              <a:spcBef>
                <a:spcPct val="20000"/>
              </a:spcBef>
              <a:buFontTx/>
              <a:buChar char="•"/>
            </a:pPr>
            <a:r>
              <a:rPr lang="en-GB" altLang="en-US" sz="2400" dirty="0">
                <a:solidFill>
                  <a:schemeClr val="bg2"/>
                </a:solidFill>
                <a:latin typeface="Letter-join Print Plus 7" panose="02000805000000020003" pitchFamily="50" charset="0"/>
              </a:rPr>
              <a:t>Our curriculum is still the same style as we had last year. </a:t>
            </a:r>
          </a:p>
          <a:p>
            <a:pPr eaLnBrk="1" hangingPunct="1">
              <a:lnSpc>
                <a:spcPct val="80000"/>
              </a:lnSpc>
              <a:spcBef>
                <a:spcPct val="20000"/>
              </a:spcBef>
              <a:buFontTx/>
              <a:buChar char="•"/>
            </a:pPr>
            <a:r>
              <a:rPr lang="en-GB" altLang="en-US" sz="2400" dirty="0">
                <a:solidFill>
                  <a:schemeClr val="bg2"/>
                </a:solidFill>
                <a:latin typeface="Letter-join Print Plus 7" panose="02000805000000020003" pitchFamily="50" charset="0"/>
              </a:rPr>
              <a:t>Each term we have an enquiry question which all of our enquiry lessons link to. </a:t>
            </a:r>
          </a:p>
          <a:p>
            <a:pPr eaLnBrk="1" hangingPunct="1">
              <a:lnSpc>
                <a:spcPct val="80000"/>
              </a:lnSpc>
              <a:spcBef>
                <a:spcPct val="20000"/>
              </a:spcBef>
              <a:buFontTx/>
              <a:buChar char="•"/>
            </a:pPr>
            <a:r>
              <a:rPr lang="en-GB" altLang="en-US" sz="2400" dirty="0">
                <a:solidFill>
                  <a:schemeClr val="bg2"/>
                </a:solidFill>
                <a:latin typeface="Letter-join Print Plus 7" panose="02000805000000020003" pitchFamily="50" charset="0"/>
              </a:rPr>
              <a:t>This term ours is ‘Are accidents ever faultless?’ This is based around history and we are learning about The Great Fire of London in 1666. </a:t>
            </a:r>
          </a:p>
          <a:p>
            <a:pPr eaLnBrk="1" hangingPunct="1">
              <a:lnSpc>
                <a:spcPct val="80000"/>
              </a:lnSpc>
              <a:spcBef>
                <a:spcPct val="20000"/>
              </a:spcBef>
              <a:buFontTx/>
              <a:buChar char="•"/>
            </a:pPr>
            <a:r>
              <a:rPr lang="en-GB" altLang="en-US" sz="2400" dirty="0">
                <a:solidFill>
                  <a:schemeClr val="bg2"/>
                </a:solidFill>
                <a:latin typeface="Letter-join Print Plus 7" panose="02000805000000020003" pitchFamily="50" charset="0"/>
              </a:rPr>
              <a:t>We will link our DT to our enquiry making Tudor Houses and we will revisit our geography from last year looking at our capital city, locating London on the map and discussing where it is in relation to Bilsthorpe. </a:t>
            </a:r>
          </a:p>
        </p:txBody>
      </p:sp>
    </p:spTree>
    <p:extLst>
      <p:ext uri="{BB962C8B-B14F-4D97-AF65-F5344CB8AC3E}">
        <p14:creationId xmlns:p14="http://schemas.microsoft.com/office/powerpoint/2010/main" val="1903030521"/>
      </p:ext>
    </p:extLst>
  </p:cSld>
  <p:clrMapOvr>
    <a:overrideClrMapping bg1="dk2" tx1="lt1" bg2="dk1"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28625" y="285750"/>
            <a:ext cx="8229600" cy="1139825"/>
          </a:xfrm>
        </p:spPr>
        <p:txBody>
          <a:bodyPr/>
          <a:lstStyle/>
          <a:p>
            <a:pPr eaLnBrk="1" hangingPunct="1">
              <a:defRPr/>
            </a:pPr>
            <a:r>
              <a:rPr lang="en-GB" sz="3600" kern="1200" dirty="0">
                <a:solidFill>
                  <a:schemeClr val="bg2"/>
                </a:solidFill>
                <a:latin typeface="Letter-join Print Plus 7" panose="02000805000000020003" pitchFamily="50" charset="0"/>
                <a:ea typeface="+mn-ea"/>
                <a:cs typeface="+mn-cs"/>
              </a:rPr>
              <a:t>Year 2 expectations</a:t>
            </a:r>
          </a:p>
        </p:txBody>
      </p:sp>
      <p:sp>
        <p:nvSpPr>
          <p:cNvPr id="5123" name="Rectangle 3"/>
          <p:cNvSpPr txBox="1">
            <a:spLocks noChangeArrowheads="1"/>
          </p:cNvSpPr>
          <p:nvPr/>
        </p:nvSpPr>
        <p:spPr bwMode="auto">
          <a:xfrm>
            <a:off x="539552" y="1916832"/>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lnSpc>
                <a:spcPct val="80000"/>
              </a:lnSpc>
              <a:spcBef>
                <a:spcPct val="20000"/>
              </a:spcBef>
              <a:buFontTx/>
              <a:buChar char="•"/>
            </a:pPr>
            <a:r>
              <a:rPr lang="en-GB" altLang="en-US" sz="2400" dirty="0">
                <a:solidFill>
                  <a:schemeClr val="bg2"/>
                </a:solidFill>
                <a:latin typeface="Letter-join Print Plus 7" panose="02000805000000020003" pitchFamily="50" charset="0"/>
              </a:rPr>
              <a:t>The expectations in Year 2 are a significant step up from Year 1. Here are some pictures of some writing at the expected level for the end of Year 2</a:t>
            </a:r>
            <a:r>
              <a:rPr lang="en-GB" altLang="en-US" sz="2400" dirty="0">
                <a:solidFill>
                  <a:schemeClr val="bg2"/>
                </a:solidFill>
              </a:rPr>
              <a:t>. </a:t>
            </a:r>
          </a:p>
        </p:txBody>
      </p:sp>
      <p:pic>
        <p:nvPicPr>
          <p:cNvPr id="3" name="Picture 2">
            <a:extLst>
              <a:ext uri="{FF2B5EF4-FFF2-40B4-BE49-F238E27FC236}">
                <a16:creationId xmlns:a16="http://schemas.microsoft.com/office/drawing/2014/main" id="{8084728A-F6C8-49A6-8038-E72D1C2D3C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704114" y="2340103"/>
            <a:ext cx="3900475" cy="5200633"/>
          </a:xfrm>
          <a:prstGeom prst="rect">
            <a:avLst/>
          </a:prstGeom>
        </p:spPr>
      </p:pic>
    </p:spTree>
  </p:cSld>
  <p:clrMapOvr>
    <a:overrideClrMapping bg1="dk2" tx1="lt1" bg2="dk1"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28625" y="285750"/>
            <a:ext cx="8229600" cy="1139825"/>
          </a:xfrm>
        </p:spPr>
        <p:txBody>
          <a:bodyPr/>
          <a:lstStyle/>
          <a:p>
            <a:pPr eaLnBrk="1" hangingPunct="1">
              <a:defRPr/>
            </a:pPr>
            <a:r>
              <a:rPr lang="en-GB" sz="3600" kern="1200" dirty="0">
                <a:solidFill>
                  <a:schemeClr val="bg2"/>
                </a:solidFill>
                <a:latin typeface="Comic Sans MS" pitchFamily="66" charset="0"/>
                <a:ea typeface="+mn-ea"/>
                <a:cs typeface="+mn-cs"/>
              </a:rPr>
              <a:t>Reading</a:t>
            </a:r>
          </a:p>
        </p:txBody>
      </p:sp>
      <p:sp>
        <p:nvSpPr>
          <p:cNvPr id="5123" name="Rectangle 3"/>
          <p:cNvSpPr txBox="1">
            <a:spLocks noChangeArrowheads="1"/>
          </p:cNvSpPr>
          <p:nvPr/>
        </p:nvSpPr>
        <p:spPr bwMode="auto">
          <a:xfrm>
            <a:off x="755576" y="1124744"/>
            <a:ext cx="8229600" cy="5447506"/>
          </a:xfrm>
          <a:prstGeom prst="rect">
            <a:avLst/>
          </a:prstGeom>
          <a:solidFill>
            <a:schemeClr val="tx1"/>
          </a:solidFill>
          <a:ln>
            <a:noFill/>
          </a:ln>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lnSpc>
                <a:spcPct val="80000"/>
              </a:lnSpc>
              <a:spcBef>
                <a:spcPct val="20000"/>
              </a:spcBef>
              <a:buFont typeface="Arial" panose="020B0604020202020204" pitchFamily="34" charset="0"/>
              <a:buChar char="•"/>
            </a:pPr>
            <a:r>
              <a:rPr lang="en-GB" altLang="en-US" sz="2400" dirty="0">
                <a:solidFill>
                  <a:schemeClr val="bg2"/>
                </a:solidFill>
                <a:latin typeface="Letter-join Print Plus 7" panose="02000805000000020003" pitchFamily="50" charset="0"/>
              </a:rPr>
              <a:t>We are continuing with phonics within the Autumn Term and will continue to revisit the sounds we covered last year and in depth look at different codes that make the same sound. </a:t>
            </a:r>
          </a:p>
          <a:p>
            <a:pPr eaLnBrk="1" hangingPunct="1">
              <a:lnSpc>
                <a:spcPct val="80000"/>
              </a:lnSpc>
              <a:spcBef>
                <a:spcPct val="20000"/>
              </a:spcBef>
              <a:buFont typeface="Arial" panose="020B0604020202020204" pitchFamily="34" charset="0"/>
              <a:buChar char="•"/>
            </a:pPr>
            <a:r>
              <a:rPr lang="en-GB" altLang="en-US" sz="2400" dirty="0">
                <a:solidFill>
                  <a:schemeClr val="bg2"/>
                </a:solidFill>
                <a:latin typeface="Letter-join Print Plus 7" panose="02000805000000020003" pitchFamily="50" charset="0"/>
              </a:rPr>
              <a:t>We will also be doing something called Launchpad Reading which is whole class reading to build up their word reading, fluency, vocabulary and comprehension. </a:t>
            </a:r>
          </a:p>
          <a:p>
            <a:pPr eaLnBrk="1" hangingPunct="1">
              <a:lnSpc>
                <a:spcPct val="80000"/>
              </a:lnSpc>
              <a:spcBef>
                <a:spcPct val="20000"/>
              </a:spcBef>
              <a:buFont typeface="Arial" panose="020B0604020202020204" pitchFamily="34" charset="0"/>
              <a:buChar char="•"/>
            </a:pPr>
            <a:r>
              <a:rPr lang="en-GB" altLang="en-US" sz="2400" dirty="0">
                <a:solidFill>
                  <a:schemeClr val="bg2"/>
                </a:solidFill>
                <a:latin typeface="Letter-join Print Plus 7" panose="02000805000000020003" pitchFamily="50" charset="0"/>
              </a:rPr>
              <a:t>Please sign reading diaries every time your child has read. Reading ladder is 24 however those children who are reading more at home last term made accelerated progress. </a:t>
            </a:r>
          </a:p>
          <a:p>
            <a:pPr eaLnBrk="1" hangingPunct="1">
              <a:lnSpc>
                <a:spcPct val="80000"/>
              </a:lnSpc>
              <a:spcBef>
                <a:spcPct val="20000"/>
              </a:spcBef>
              <a:buFontTx/>
              <a:buChar char="•"/>
            </a:pPr>
            <a:r>
              <a:rPr lang="en-GB" altLang="en-US" sz="2400" dirty="0">
                <a:solidFill>
                  <a:schemeClr val="bg2"/>
                </a:solidFill>
                <a:latin typeface="Letter-join Print Plus 7" panose="02000805000000020003" pitchFamily="50" charset="0"/>
              </a:rPr>
              <a:t>Every week we will check reading records for reading and parent/guardian signatures count them and sign the diary each time they read at school.</a:t>
            </a:r>
          </a:p>
          <a:p>
            <a:pPr eaLnBrk="1" hangingPunct="1">
              <a:lnSpc>
                <a:spcPct val="80000"/>
              </a:lnSpc>
              <a:spcBef>
                <a:spcPct val="20000"/>
              </a:spcBef>
              <a:buFontTx/>
              <a:buChar char="•"/>
            </a:pPr>
            <a:r>
              <a:rPr lang="en-GB" altLang="en-US" sz="2400" dirty="0">
                <a:solidFill>
                  <a:schemeClr val="bg2"/>
                </a:solidFill>
                <a:latin typeface="Letter-join Print Plus 7" panose="02000805000000020003" pitchFamily="50" charset="0"/>
              </a:rPr>
              <a:t>Some children will get the opportunity to read to a year 5/6 pupil as a buddy in assembly time so you may see their signatures in pencil. </a:t>
            </a:r>
          </a:p>
        </p:txBody>
      </p:sp>
    </p:spTree>
    <p:extLst>
      <p:ext uri="{BB962C8B-B14F-4D97-AF65-F5344CB8AC3E}">
        <p14:creationId xmlns:p14="http://schemas.microsoft.com/office/powerpoint/2010/main" val="692755010"/>
      </p:ext>
    </p:extLst>
  </p:cSld>
  <p:clrMapOvr>
    <a:overrideClrMapping bg1="dk2" tx1="lt1" bg2="dk1"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277813"/>
            <a:ext cx="8229600" cy="1139825"/>
          </a:xfrm>
        </p:spPr>
        <p:txBody>
          <a:bodyPr/>
          <a:lstStyle/>
          <a:p>
            <a:pPr eaLnBrk="1" hangingPunct="1">
              <a:defRPr/>
            </a:pPr>
            <a:r>
              <a:rPr lang="en-GB" sz="3600" kern="1200" dirty="0">
                <a:solidFill>
                  <a:schemeClr val="bg2"/>
                </a:solidFill>
                <a:latin typeface="Comic Sans MS" pitchFamily="66" charset="0"/>
                <a:ea typeface="+mn-ea"/>
                <a:cs typeface="+mn-cs"/>
              </a:rPr>
              <a:t>Homework</a:t>
            </a:r>
          </a:p>
        </p:txBody>
      </p:sp>
      <p:sp>
        <p:nvSpPr>
          <p:cNvPr id="10243" name="Rectangle 3"/>
          <p:cNvSpPr txBox="1">
            <a:spLocks noChangeArrowheads="1"/>
          </p:cNvSpPr>
          <p:nvPr/>
        </p:nvSpPr>
        <p:spPr bwMode="auto">
          <a:xfrm>
            <a:off x="1475656" y="1916832"/>
            <a:ext cx="6717184" cy="430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spcBef>
                <a:spcPct val="20000"/>
              </a:spcBef>
              <a:buFontTx/>
              <a:buChar char="•"/>
            </a:pPr>
            <a:r>
              <a:rPr lang="en-GB" altLang="en-US" sz="2400" dirty="0">
                <a:solidFill>
                  <a:schemeClr val="bg2"/>
                </a:solidFill>
                <a:latin typeface="Letter-join Print Plus 7" panose="02000805000000020003" pitchFamily="50" charset="0"/>
              </a:rPr>
              <a:t>Reading at home </a:t>
            </a:r>
          </a:p>
          <a:p>
            <a:pPr eaLnBrk="1" hangingPunct="1">
              <a:spcBef>
                <a:spcPct val="20000"/>
              </a:spcBef>
              <a:buFontTx/>
              <a:buChar char="•"/>
            </a:pPr>
            <a:r>
              <a:rPr lang="en-GB" altLang="en-US" sz="2400" dirty="0">
                <a:solidFill>
                  <a:schemeClr val="bg2"/>
                </a:solidFill>
                <a:latin typeface="Letter-join Print Plus 7" panose="02000805000000020003" pitchFamily="50" charset="0"/>
              </a:rPr>
              <a:t>Spellings will be posted on Dojo to practice.</a:t>
            </a:r>
          </a:p>
          <a:p>
            <a:pPr eaLnBrk="1" hangingPunct="1">
              <a:spcBef>
                <a:spcPct val="20000"/>
              </a:spcBef>
              <a:buFontTx/>
              <a:buChar char="•"/>
            </a:pPr>
            <a:r>
              <a:rPr lang="en-GB" altLang="en-US" sz="2400" dirty="0">
                <a:solidFill>
                  <a:schemeClr val="bg2"/>
                </a:solidFill>
                <a:latin typeface="Letter-join Print Plus 7" panose="02000805000000020003" pitchFamily="50" charset="0"/>
              </a:rPr>
              <a:t>Enquiry showcase – this is their creative homework which can be completed throughout the term. </a:t>
            </a:r>
          </a:p>
          <a:p>
            <a:pPr eaLnBrk="1" hangingPunct="1">
              <a:spcBef>
                <a:spcPct val="20000"/>
              </a:spcBef>
              <a:buFontTx/>
              <a:buChar char="•"/>
            </a:pPr>
            <a:r>
              <a:rPr lang="en-GB" altLang="en-US" sz="2400" dirty="0">
                <a:solidFill>
                  <a:schemeClr val="bg2"/>
                </a:solidFill>
                <a:latin typeface="Letter-join Print Plus 7" panose="02000805000000020003" pitchFamily="50" charset="0"/>
              </a:rPr>
              <a:t>Maths – I will post a one minute task on Dojo from the White Rose Maths scheme we follow.</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457200" y="277813"/>
            <a:ext cx="8229600" cy="1139825"/>
          </a:xfrm>
        </p:spPr>
        <p:txBody>
          <a:bodyPr/>
          <a:lstStyle/>
          <a:p>
            <a:pPr eaLnBrk="1" hangingPunct="1">
              <a:defRPr/>
            </a:pPr>
            <a:r>
              <a:rPr lang="en-GB" sz="3600" kern="1200" dirty="0">
                <a:solidFill>
                  <a:schemeClr val="bg2"/>
                </a:solidFill>
                <a:latin typeface="Comic Sans MS" pitchFamily="66" charset="0"/>
                <a:ea typeface="+mn-ea"/>
                <a:cs typeface="+mn-cs"/>
              </a:rPr>
              <a:t>Physical Education</a:t>
            </a:r>
          </a:p>
        </p:txBody>
      </p:sp>
      <p:sp>
        <p:nvSpPr>
          <p:cNvPr id="5" name="Rectangle 3"/>
          <p:cNvSpPr txBox="1">
            <a:spLocks noChangeArrowheads="1"/>
          </p:cNvSpPr>
          <p:nvPr/>
        </p:nvSpPr>
        <p:spPr bwMode="auto">
          <a:xfrm>
            <a:off x="1331640" y="1268760"/>
            <a:ext cx="7119416" cy="4530725"/>
          </a:xfrm>
          <a:prstGeom prst="rect">
            <a:avLst/>
          </a:prstGeom>
          <a:noFill/>
          <a:ln w="9525">
            <a:noFill/>
            <a:miter lim="800000"/>
            <a:headEnd/>
            <a:tailEnd/>
          </a:ln>
          <a:effectLst/>
        </p:spPr>
        <p:txBody>
          <a:bodyPr/>
          <a:lstStyle/>
          <a:p>
            <a:pPr marL="342900" indent="-342900" algn="ctr">
              <a:lnSpc>
                <a:spcPct val="90000"/>
              </a:lnSpc>
              <a:spcBef>
                <a:spcPct val="20000"/>
              </a:spcBef>
              <a:buFont typeface="Arial" pitchFamily="34" charset="0"/>
              <a:buChar char="•"/>
              <a:defRPr/>
            </a:pPr>
            <a:r>
              <a:rPr lang="en-GB" sz="2800" dirty="0">
                <a:solidFill>
                  <a:schemeClr val="bg2"/>
                </a:solidFill>
                <a:latin typeface="Letter-join Print Plus 7" panose="02000805000000020003" pitchFamily="50" charset="0"/>
              </a:rPr>
              <a:t>Tuesday and Friday – however this can change. </a:t>
            </a:r>
          </a:p>
          <a:p>
            <a:pPr eaLnBrk="1" hangingPunct="1">
              <a:buFont typeface="Arial" charset="0"/>
              <a:buChar char="•"/>
            </a:pPr>
            <a:r>
              <a:rPr lang="en-GB" altLang="en-US" sz="2800" dirty="0">
                <a:solidFill>
                  <a:schemeClr val="bg2"/>
                </a:solidFill>
                <a:latin typeface="Letter-join Print Plus 7" panose="02000805000000020003" pitchFamily="50" charset="0"/>
              </a:rPr>
              <a:t>White T-shirt</a:t>
            </a:r>
          </a:p>
          <a:p>
            <a:pPr eaLnBrk="1" hangingPunct="1">
              <a:buFont typeface="Arial" charset="0"/>
              <a:buChar char="•"/>
            </a:pPr>
            <a:r>
              <a:rPr lang="en-GB" altLang="en-US" sz="2800" dirty="0">
                <a:solidFill>
                  <a:schemeClr val="bg2"/>
                </a:solidFill>
                <a:latin typeface="Letter-join Print Plus 7" panose="02000805000000020003" pitchFamily="50" charset="0"/>
              </a:rPr>
              <a:t> Black or navy blue shorts</a:t>
            </a:r>
          </a:p>
          <a:p>
            <a:pPr eaLnBrk="1" hangingPunct="1">
              <a:buFont typeface="Arial" charset="0"/>
              <a:buChar char="•"/>
            </a:pPr>
            <a:r>
              <a:rPr lang="en-GB" altLang="en-US" sz="2800" dirty="0">
                <a:solidFill>
                  <a:schemeClr val="bg2"/>
                </a:solidFill>
                <a:latin typeface="Letter-join Print Plus 7" panose="02000805000000020003" pitchFamily="50" charset="0"/>
              </a:rPr>
              <a:t> Trainers or Black pumps</a:t>
            </a:r>
          </a:p>
          <a:p>
            <a:pPr marL="342900" indent="-342900" algn="ctr">
              <a:lnSpc>
                <a:spcPct val="90000"/>
              </a:lnSpc>
              <a:spcBef>
                <a:spcPct val="20000"/>
              </a:spcBef>
              <a:buFont typeface="Arial" pitchFamily="34" charset="0"/>
              <a:buChar char="•"/>
              <a:defRPr/>
            </a:pPr>
            <a:endParaRPr lang="en-GB" sz="2800" dirty="0">
              <a:solidFill>
                <a:schemeClr val="bg2"/>
              </a:solidFill>
            </a:endParaRPr>
          </a:p>
          <a:p>
            <a:pPr marL="342900" indent="-342900">
              <a:lnSpc>
                <a:spcPct val="90000"/>
              </a:lnSpc>
              <a:spcBef>
                <a:spcPct val="20000"/>
              </a:spcBef>
              <a:buFont typeface="Wingdings" pitchFamily="2" charset="2"/>
              <a:buNone/>
              <a:defRPr/>
            </a:pPr>
            <a:endParaRPr lang="en-GB" sz="3200" kern="0" dirty="0">
              <a:solidFill>
                <a:schemeClr val="bg2"/>
              </a:solidFill>
              <a:latin typeface="+mn-lt"/>
            </a:endParaRPr>
          </a:p>
          <a:p>
            <a:pPr marL="342900" indent="-342900">
              <a:lnSpc>
                <a:spcPct val="90000"/>
              </a:lnSpc>
              <a:spcBef>
                <a:spcPct val="20000"/>
              </a:spcBef>
              <a:buFont typeface="Wingdings" pitchFamily="2" charset="2"/>
              <a:buNone/>
              <a:defRPr/>
            </a:pPr>
            <a:endParaRPr lang="en-GB" sz="3200" kern="0" dirty="0">
              <a:latin typeface="+mn-lt"/>
            </a:endParaRPr>
          </a:p>
        </p:txBody>
      </p:sp>
      <p:pic>
        <p:nvPicPr>
          <p:cNvPr id="6" name="Picture 3" descr="PE-Kit.jpg">
            <a:extLst>
              <a:ext uri="{FF2B5EF4-FFF2-40B4-BE49-F238E27FC236}">
                <a16:creationId xmlns:a16="http://schemas.microsoft.com/office/drawing/2014/main" id="{60760353-4243-4A5F-B5A1-70A0B3664E9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24424" y="3534122"/>
            <a:ext cx="4362376" cy="3217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57200" y="277813"/>
            <a:ext cx="8229600" cy="1139825"/>
          </a:xfrm>
        </p:spPr>
        <p:txBody>
          <a:bodyPr/>
          <a:lstStyle/>
          <a:p>
            <a:pPr eaLnBrk="1" hangingPunct="1">
              <a:defRPr/>
            </a:pPr>
            <a:r>
              <a:rPr lang="en-GB" sz="3600" kern="1200" dirty="0">
                <a:solidFill>
                  <a:schemeClr val="bg2"/>
                </a:solidFill>
                <a:latin typeface="Comic Sans MS" pitchFamily="66" charset="0"/>
                <a:ea typeface="+mn-ea"/>
                <a:cs typeface="+mn-cs"/>
              </a:rPr>
              <a:t>Any Questions?</a:t>
            </a:r>
          </a:p>
        </p:txBody>
      </p:sp>
      <p:sp>
        <p:nvSpPr>
          <p:cNvPr id="15363" name="Rectangle 3"/>
          <p:cNvSpPr txBox="1">
            <a:spLocks noChangeArrowheads="1"/>
          </p:cNvSpPr>
          <p:nvPr/>
        </p:nvSpPr>
        <p:spPr bwMode="auto">
          <a:xfrm>
            <a:off x="2428875" y="1857375"/>
            <a:ext cx="4286250"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2200">
                <a:solidFill>
                  <a:schemeClr val="tx1"/>
                </a:solidFill>
                <a:latin typeface="Comic Sans MS" pitchFamily="66" charset="0"/>
              </a:defRPr>
            </a:lvl1pPr>
            <a:lvl2pPr marL="742950" indent="-285750" eaLnBrk="0" hangingPunct="0">
              <a:defRPr sz="2200">
                <a:solidFill>
                  <a:schemeClr val="tx1"/>
                </a:solidFill>
                <a:latin typeface="Comic Sans MS" pitchFamily="66" charset="0"/>
              </a:defRPr>
            </a:lvl2pPr>
            <a:lvl3pPr marL="1143000" indent="-228600" eaLnBrk="0" hangingPunct="0">
              <a:defRPr sz="2200">
                <a:solidFill>
                  <a:schemeClr val="tx1"/>
                </a:solidFill>
                <a:latin typeface="Comic Sans MS" pitchFamily="66" charset="0"/>
              </a:defRPr>
            </a:lvl3pPr>
            <a:lvl4pPr marL="1600200" indent="-228600" eaLnBrk="0" hangingPunct="0">
              <a:defRPr sz="2200">
                <a:solidFill>
                  <a:schemeClr val="tx1"/>
                </a:solidFill>
                <a:latin typeface="Comic Sans MS" pitchFamily="66" charset="0"/>
              </a:defRPr>
            </a:lvl4pPr>
            <a:lvl5pPr marL="2057400" indent="-228600" eaLnBrk="0" hangingPunct="0">
              <a:defRPr sz="2200">
                <a:solidFill>
                  <a:schemeClr val="tx1"/>
                </a:solidFill>
                <a:latin typeface="Comic Sans MS" pitchFamily="66" charset="0"/>
              </a:defRPr>
            </a:lvl5pPr>
            <a:lvl6pPr marL="2514600" indent="-228600" eaLnBrk="0" fontAlgn="base" hangingPunct="0">
              <a:spcBef>
                <a:spcPct val="0"/>
              </a:spcBef>
              <a:spcAft>
                <a:spcPct val="0"/>
              </a:spcAft>
              <a:defRPr sz="2200">
                <a:solidFill>
                  <a:schemeClr val="tx1"/>
                </a:solidFill>
                <a:latin typeface="Comic Sans MS" pitchFamily="66" charset="0"/>
              </a:defRPr>
            </a:lvl6pPr>
            <a:lvl7pPr marL="2971800" indent="-228600" eaLnBrk="0" fontAlgn="base" hangingPunct="0">
              <a:spcBef>
                <a:spcPct val="0"/>
              </a:spcBef>
              <a:spcAft>
                <a:spcPct val="0"/>
              </a:spcAft>
              <a:defRPr sz="2200">
                <a:solidFill>
                  <a:schemeClr val="tx1"/>
                </a:solidFill>
                <a:latin typeface="Comic Sans MS" pitchFamily="66" charset="0"/>
              </a:defRPr>
            </a:lvl7pPr>
            <a:lvl8pPr marL="3429000" indent="-228600" eaLnBrk="0" fontAlgn="base" hangingPunct="0">
              <a:spcBef>
                <a:spcPct val="0"/>
              </a:spcBef>
              <a:spcAft>
                <a:spcPct val="0"/>
              </a:spcAft>
              <a:defRPr sz="2200">
                <a:solidFill>
                  <a:schemeClr val="tx1"/>
                </a:solidFill>
                <a:latin typeface="Comic Sans MS" pitchFamily="66" charset="0"/>
              </a:defRPr>
            </a:lvl8pPr>
            <a:lvl9pPr marL="3886200" indent="-228600" eaLnBrk="0" fontAlgn="base" hangingPunct="0">
              <a:spcBef>
                <a:spcPct val="0"/>
              </a:spcBef>
              <a:spcAft>
                <a:spcPct val="0"/>
              </a:spcAft>
              <a:defRPr sz="2200">
                <a:solidFill>
                  <a:schemeClr val="tx1"/>
                </a:solidFill>
                <a:latin typeface="Comic Sans MS" pitchFamily="66" charset="0"/>
              </a:defRPr>
            </a:lvl9pPr>
          </a:lstStyle>
          <a:p>
            <a:pPr eaLnBrk="1" hangingPunct="1">
              <a:spcBef>
                <a:spcPct val="20000"/>
              </a:spcBef>
              <a:buFont typeface="Arial" charset="0"/>
              <a:buChar char="•"/>
            </a:pPr>
            <a:endParaRPr lang="en-GB" altLang="en-US" sz="2800" dirty="0"/>
          </a:p>
          <a:p>
            <a:pPr eaLnBrk="1" hangingPunct="1">
              <a:spcBef>
                <a:spcPct val="20000"/>
              </a:spcBef>
              <a:buFont typeface="Arial" charset="0"/>
              <a:buChar char="•"/>
            </a:pPr>
            <a:r>
              <a:rPr lang="en-GB" altLang="en-US" sz="2800" dirty="0"/>
              <a:t>Parental involvement</a:t>
            </a:r>
          </a:p>
        </p:txBody>
      </p:sp>
      <p:pic>
        <p:nvPicPr>
          <p:cNvPr id="3" name="Picture 2">
            <a:extLst>
              <a:ext uri="{FF2B5EF4-FFF2-40B4-BE49-F238E27FC236}">
                <a16:creationId xmlns:a16="http://schemas.microsoft.com/office/drawing/2014/main" id="{37CBA3AC-2A08-4B09-A46B-171E62FF5029}"/>
              </a:ext>
            </a:extLst>
          </p:cNvPr>
          <p:cNvPicPr>
            <a:picLocks noChangeAspect="1"/>
          </p:cNvPicPr>
          <p:nvPr/>
        </p:nvPicPr>
        <p:blipFill>
          <a:blip r:embed="rId2"/>
          <a:stretch>
            <a:fillRect/>
          </a:stretch>
        </p:blipFill>
        <p:spPr>
          <a:xfrm>
            <a:off x="3109708" y="1509444"/>
            <a:ext cx="2924583" cy="3839111"/>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14">
      <a:dk1>
        <a:srgbClr val="003366"/>
      </a:dk1>
      <a:lt1>
        <a:srgbClr val="FFFFFF"/>
      </a:lt1>
      <a:dk2>
        <a:srgbClr val="0034F1"/>
      </a:dk2>
      <a:lt2>
        <a:srgbClr val="CCFFFF"/>
      </a:lt2>
      <a:accent1>
        <a:srgbClr val="3366CC"/>
      </a:accent1>
      <a:accent2>
        <a:srgbClr val="00B000"/>
      </a:accent2>
      <a:accent3>
        <a:srgbClr val="AAAEF7"/>
      </a:accent3>
      <a:accent4>
        <a:srgbClr val="DADADA"/>
      </a:accent4>
      <a:accent5>
        <a:srgbClr val="ADB8E2"/>
      </a:accent5>
      <a:accent6>
        <a:srgbClr val="009F00"/>
      </a:accent6>
      <a:hlink>
        <a:srgbClr val="66CCFF"/>
      </a:hlink>
      <a:folHlink>
        <a:srgbClr val="FFE70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FFFFFF"/>
        </a:dk1>
        <a:lt1>
          <a:srgbClr val="FFFFFF"/>
        </a:lt1>
        <a:dk2>
          <a:srgbClr val="CCFFFF"/>
        </a:dk2>
        <a:lt2>
          <a:srgbClr val="003366"/>
        </a:lt2>
        <a:accent1>
          <a:srgbClr val="3366CC"/>
        </a:accent1>
        <a:accent2>
          <a:srgbClr val="00B000"/>
        </a:accent2>
        <a:accent3>
          <a:srgbClr val="FFFFFF"/>
        </a:accent3>
        <a:accent4>
          <a:srgbClr val="DADADA"/>
        </a:accent4>
        <a:accent5>
          <a:srgbClr val="ADB8E2"/>
        </a:accent5>
        <a:accent6>
          <a:srgbClr val="009F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Default Design 14">
        <a:dk1>
          <a:srgbClr val="003366"/>
        </a:dk1>
        <a:lt1>
          <a:srgbClr val="FFFFFF"/>
        </a:lt1>
        <a:dk2>
          <a:srgbClr val="0034F1"/>
        </a:dk2>
        <a:lt2>
          <a:srgbClr val="CCFFFF"/>
        </a:lt2>
        <a:accent1>
          <a:srgbClr val="3366CC"/>
        </a:accent1>
        <a:accent2>
          <a:srgbClr val="00B000"/>
        </a:accent2>
        <a:accent3>
          <a:srgbClr val="AAAEF7"/>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15">
        <a:dk1>
          <a:srgbClr val="003366"/>
        </a:dk1>
        <a:lt1>
          <a:srgbClr val="FFFFFF"/>
        </a:lt1>
        <a:dk2>
          <a:srgbClr val="0033F1"/>
        </a:dk2>
        <a:lt2>
          <a:srgbClr val="CCFFFF"/>
        </a:lt2>
        <a:accent1>
          <a:srgbClr val="3366CC"/>
        </a:accent1>
        <a:accent2>
          <a:srgbClr val="00B000"/>
        </a:accent2>
        <a:accent3>
          <a:srgbClr val="AAADF7"/>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Default Design 14">
    <a:dk1>
      <a:srgbClr val="003366"/>
    </a:dk1>
    <a:lt1>
      <a:srgbClr val="FFFFFF"/>
    </a:lt1>
    <a:dk2>
      <a:srgbClr val="0034F1"/>
    </a:dk2>
    <a:lt2>
      <a:srgbClr val="CCFFFF"/>
    </a:lt2>
    <a:accent1>
      <a:srgbClr val="3366CC"/>
    </a:accent1>
    <a:accent2>
      <a:srgbClr val="00B000"/>
    </a:accent2>
    <a:accent3>
      <a:srgbClr val="AAAEF7"/>
    </a:accent3>
    <a:accent4>
      <a:srgbClr val="DADADA"/>
    </a:accent4>
    <a:accent5>
      <a:srgbClr val="ADB8E2"/>
    </a:accent5>
    <a:accent6>
      <a:srgbClr val="009F00"/>
    </a:accent6>
    <a:hlink>
      <a:srgbClr val="66CCFF"/>
    </a:hlink>
    <a:folHlink>
      <a:srgbClr val="FFE701"/>
    </a:folHlink>
  </a:clrScheme>
</a:themeOverride>
</file>

<file path=ppt/theme/themeOverride2.xml><?xml version="1.0" encoding="utf-8"?>
<a:themeOverride xmlns:a="http://schemas.openxmlformats.org/drawingml/2006/main">
  <a:clrScheme name="Default Design 14">
    <a:dk1>
      <a:srgbClr val="003366"/>
    </a:dk1>
    <a:lt1>
      <a:srgbClr val="FFFFFF"/>
    </a:lt1>
    <a:dk2>
      <a:srgbClr val="0034F1"/>
    </a:dk2>
    <a:lt2>
      <a:srgbClr val="CCFFFF"/>
    </a:lt2>
    <a:accent1>
      <a:srgbClr val="3366CC"/>
    </a:accent1>
    <a:accent2>
      <a:srgbClr val="00B000"/>
    </a:accent2>
    <a:accent3>
      <a:srgbClr val="AAAEF7"/>
    </a:accent3>
    <a:accent4>
      <a:srgbClr val="DADADA"/>
    </a:accent4>
    <a:accent5>
      <a:srgbClr val="ADB8E2"/>
    </a:accent5>
    <a:accent6>
      <a:srgbClr val="009F00"/>
    </a:accent6>
    <a:hlink>
      <a:srgbClr val="66CCFF"/>
    </a:hlink>
    <a:folHlink>
      <a:srgbClr val="FFE701"/>
    </a:folHlink>
  </a:clrScheme>
</a:themeOverride>
</file>

<file path=ppt/theme/themeOverride3.xml><?xml version="1.0" encoding="utf-8"?>
<a:themeOverride xmlns:a="http://schemas.openxmlformats.org/drawingml/2006/main">
  <a:clrScheme name="Default Design 14">
    <a:dk1>
      <a:srgbClr val="003366"/>
    </a:dk1>
    <a:lt1>
      <a:srgbClr val="FFFFFF"/>
    </a:lt1>
    <a:dk2>
      <a:srgbClr val="0034F1"/>
    </a:dk2>
    <a:lt2>
      <a:srgbClr val="CCFFFF"/>
    </a:lt2>
    <a:accent1>
      <a:srgbClr val="3366CC"/>
    </a:accent1>
    <a:accent2>
      <a:srgbClr val="00B000"/>
    </a:accent2>
    <a:accent3>
      <a:srgbClr val="AAAEF7"/>
    </a:accent3>
    <a:accent4>
      <a:srgbClr val="DADADA"/>
    </a:accent4>
    <a:accent5>
      <a:srgbClr val="ADB8E2"/>
    </a:accent5>
    <a:accent6>
      <a:srgbClr val="009F00"/>
    </a:accent6>
    <a:hlink>
      <a:srgbClr val="66CCFF"/>
    </a:hlink>
    <a:folHlink>
      <a:srgbClr val="FFE701"/>
    </a:folHlink>
  </a:clrScheme>
</a:themeOverride>
</file>

<file path=docProps/app.xml><?xml version="1.0" encoding="utf-8"?>
<Properties xmlns="http://schemas.openxmlformats.org/officeDocument/2006/extended-properties" xmlns:vt="http://schemas.openxmlformats.org/officeDocument/2006/docPropsVTypes">
  <Template/>
  <TotalTime>1574</TotalTime>
  <Words>399</Words>
  <Application>Microsoft Office PowerPoint</Application>
  <PresentationFormat>On-screen Show (4:3)</PresentationFormat>
  <Paragraphs>36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Comic Sans MS</vt:lpstr>
      <vt:lpstr>Letter-join Print Plus 7</vt:lpstr>
      <vt:lpstr>Wingdings</vt:lpstr>
      <vt:lpstr>Default Design</vt:lpstr>
      <vt:lpstr>PowerPoint Presentation</vt:lpstr>
      <vt:lpstr>PowerPoint Presentation</vt:lpstr>
      <vt:lpstr>Our Curriculum </vt:lpstr>
      <vt:lpstr>Year 2 expectations</vt:lpstr>
      <vt:lpstr>Reading</vt:lpstr>
      <vt:lpstr>Homework</vt:lpstr>
      <vt:lpstr>Physical Education</vt:lpstr>
      <vt:lpstr>Any Questions?</vt:lpstr>
    </vt:vector>
  </TitlesOfParts>
  <Company>Bolton LEA Schools ICT Unit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Any Authorised User</dc:creator>
  <cp:lastModifiedBy>Rachel Atkin</cp:lastModifiedBy>
  <cp:revision>67</cp:revision>
  <dcterms:created xsi:type="dcterms:W3CDTF">2007-01-16T21:35:11Z</dcterms:created>
  <dcterms:modified xsi:type="dcterms:W3CDTF">2026-09-02T12:04:14Z</dcterms:modified>
</cp:coreProperties>
</file>